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347" r:id="rId2"/>
    <p:sldId id="363" r:id="rId3"/>
    <p:sldId id="376" r:id="rId4"/>
    <p:sldId id="377" r:id="rId5"/>
    <p:sldId id="364" r:id="rId6"/>
    <p:sldId id="365" r:id="rId7"/>
    <p:sldId id="374" r:id="rId8"/>
    <p:sldId id="378" r:id="rId9"/>
    <p:sldId id="356" r:id="rId10"/>
    <p:sldId id="357" r:id="rId11"/>
    <p:sldId id="368" r:id="rId12"/>
    <p:sldId id="369" r:id="rId13"/>
    <p:sldId id="370" r:id="rId14"/>
    <p:sldId id="380" r:id="rId15"/>
    <p:sldId id="371" r:id="rId16"/>
    <p:sldId id="384" r:id="rId17"/>
    <p:sldId id="385" r:id="rId18"/>
    <p:sldId id="386" r:id="rId19"/>
    <p:sldId id="382" r:id="rId20"/>
    <p:sldId id="358" r:id="rId21"/>
    <p:sldId id="390" r:id="rId22"/>
    <p:sldId id="389" r:id="rId23"/>
    <p:sldId id="383" r:id="rId24"/>
    <p:sldId id="387" r:id="rId25"/>
    <p:sldId id="359" r:id="rId26"/>
    <p:sldId id="310" r:id="rId2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6" autoAdjust="0"/>
    <p:restoredTop sz="94954" autoAdjust="0"/>
  </p:normalViewPr>
  <p:slideViewPr>
    <p:cSldViewPr snapToGrid="0">
      <p:cViewPr>
        <p:scale>
          <a:sx n="100" d="100"/>
          <a:sy n="100" d="100"/>
        </p:scale>
        <p:origin x="444" y="30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>
            <a:extLst>
              <a:ext uri="{FF2B5EF4-FFF2-40B4-BE49-F238E27FC236}">
                <a16:creationId xmlns:a16="http://schemas.microsoft.com/office/drawing/2014/main" id="{8CEFABB8-0CA3-420C-AF63-45570D4E7E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1D661DC3-7FB9-4F74-B240-C295846758B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1074E-8D2F-4313-8452-E92ABEFEC4DD}" type="datetimeFigureOut">
              <a:rPr lang="en-US" smtClean="0"/>
              <a:t>9/25/2020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22A5F9ED-6898-4B13-8EA9-50DBC20ACAA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A55D576E-E897-452C-B02E-044AF8513D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609B31-1C67-43D1-891F-F24FCD035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19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E193F1-B039-490A-9357-97098B855DDC}" type="datetimeFigureOut">
              <a:rPr lang="tr-TR" smtClean="0"/>
              <a:t>25.09.2020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1C1B32-AA80-48E2-820B-EF92826B479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21297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36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5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669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354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691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500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951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779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957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491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5541-861C-4E28-9532-C0FFF962BAB5}" type="datetime1">
              <a:rPr lang="tr-TR" smtClean="0"/>
              <a:t>25.09.2020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49581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D2D4B-689B-4B5F-881E-12461514DC42}" type="datetime1">
              <a:rPr lang="tr-TR" smtClean="0"/>
              <a:t>25.09.2020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56939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23199-7AF1-4270-91C8-AA7D20FA10FC}" type="datetime1">
              <a:rPr lang="tr-TR" smtClean="0"/>
              <a:t>25.09.2020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99423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A57C1-B969-48DB-9D14-80876FF3FA15}" type="datetime1">
              <a:rPr lang="tr-TR" smtClean="0"/>
              <a:t>25.09.2020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14772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26FD9-F32F-4A38-B8F0-B7D3827A49DC}" type="datetime1">
              <a:rPr lang="tr-TR" smtClean="0"/>
              <a:t>25.09.2020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87140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32392-5CD4-4BF5-A025-2E11B44D6BB0}" type="datetime1">
              <a:rPr lang="tr-TR" smtClean="0"/>
              <a:t>25.09.2020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99315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CF45-95CE-4377-8D63-28B26109E769}" type="datetime1">
              <a:rPr lang="tr-TR" smtClean="0"/>
              <a:t>25.09.2020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54044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07AFA-060A-47F2-888F-4C9B76BE798A}" type="datetime1">
              <a:rPr lang="tr-TR" smtClean="0"/>
              <a:t>25.09.2020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86756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01C1B-E5CF-4EA7-89ED-1F97DFEA30E3}" type="datetime1">
              <a:rPr lang="tr-TR" smtClean="0"/>
              <a:t>25.09.2020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99535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00C9C-539E-4AEE-97DF-A91B7E39186F}" type="datetime1">
              <a:rPr lang="tr-TR" smtClean="0"/>
              <a:t>25.09.2020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91785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E945-BB8B-4930-9E1D-DBDBD36C2158}" type="datetime1">
              <a:rPr lang="tr-TR" smtClean="0"/>
              <a:t>25.09.2020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65650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5">
          <a:fgClr>
            <a:schemeClr val="bg1">
              <a:lumMod val="95000"/>
            </a:schemeClr>
          </a:fgClr>
          <a:bgClr>
            <a:schemeClr val="bg1">
              <a:lumMod val="8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5A178-97D4-40A6-8AD8-CB9FE96660E2}" type="datetime1">
              <a:rPr lang="tr-TR" smtClean="0"/>
              <a:t>25.09.2020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EB276-0228-456C-9D3D-7F34B77A783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42214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8.wdp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13" Type="http://schemas.microsoft.com/office/2007/relationships/hdphoto" Target="../media/hdphoto9.wdp"/><Relationship Id="rId18" Type="http://schemas.openxmlformats.org/officeDocument/2006/relationships/image" Target="../media/image46.png"/><Relationship Id="rId3" Type="http://schemas.microsoft.com/office/2007/relationships/hdphoto" Target="../media/hdphoto10.wdp"/><Relationship Id="rId7" Type="http://schemas.openxmlformats.org/officeDocument/2006/relationships/image" Target="../media/image15.png"/><Relationship Id="rId12" Type="http://schemas.openxmlformats.org/officeDocument/2006/relationships/image" Target="../media/image13.png"/><Relationship Id="rId17" Type="http://schemas.microsoft.com/office/2007/relationships/hdphoto" Target="../media/hdphoto16.wdp"/><Relationship Id="rId2" Type="http://schemas.openxmlformats.org/officeDocument/2006/relationships/image" Target="../media/image14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11" Type="http://schemas.microsoft.com/office/2007/relationships/hdphoto" Target="../media/hdphoto15.wdp"/><Relationship Id="rId5" Type="http://schemas.openxmlformats.org/officeDocument/2006/relationships/image" Target="../media/image12.png"/><Relationship Id="rId15" Type="http://schemas.microsoft.com/office/2007/relationships/hdphoto" Target="../media/hdphoto12.wdp"/><Relationship Id="rId10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17.png"/><Relationship Id="rId1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microsoft.com/office/2007/relationships/hdphoto" Target="../media/hdphoto2.wdp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microsoft.com/office/2007/relationships/hdphoto" Target="../media/hdphoto5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11.png"/><Relationship Id="rId10" Type="http://schemas.openxmlformats.org/officeDocument/2006/relationships/image" Target="../media/image8.svg"/><Relationship Id="rId4" Type="http://schemas.microsoft.com/office/2007/relationships/hdphoto" Target="../media/hdphoto6.wdp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microsoft.com/office/2007/relationships/hdphoto" Target="../media/hdphoto7.wdp"/><Relationship Id="rId18" Type="http://schemas.microsoft.com/office/2007/relationships/hdphoto" Target="../media/hdphoto13.wdp"/><Relationship Id="rId26" Type="http://schemas.microsoft.com/office/2007/relationships/hdphoto" Target="../media/hdphoto17.wdp"/><Relationship Id="rId3" Type="http://schemas.openxmlformats.org/officeDocument/2006/relationships/image" Target="../media/image12.png"/><Relationship Id="rId21" Type="http://schemas.openxmlformats.org/officeDocument/2006/relationships/image" Target="../media/image21.png"/><Relationship Id="rId7" Type="http://schemas.openxmlformats.org/officeDocument/2006/relationships/image" Target="../media/image14.png"/><Relationship Id="rId12" Type="http://schemas.openxmlformats.org/officeDocument/2006/relationships/image" Target="../media/image11.png"/><Relationship Id="rId17" Type="http://schemas.openxmlformats.org/officeDocument/2006/relationships/image" Target="../media/image19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microsoft.com/office/2007/relationships/hdphoto" Target="../media/hdphoto12.wdp"/><Relationship Id="rId20" Type="http://schemas.microsoft.com/office/2007/relationships/hdphoto" Target="../media/hdphoto14.wdp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11" Type="http://schemas.openxmlformats.org/officeDocument/2006/relationships/image" Target="../media/image16.png"/><Relationship Id="rId24" Type="http://schemas.microsoft.com/office/2007/relationships/hdphoto" Target="../media/hdphoto16.wdp"/><Relationship Id="rId5" Type="http://schemas.openxmlformats.org/officeDocument/2006/relationships/image" Target="../media/image13.png"/><Relationship Id="rId15" Type="http://schemas.openxmlformats.org/officeDocument/2006/relationships/image" Target="../media/image18.png"/><Relationship Id="rId23" Type="http://schemas.openxmlformats.org/officeDocument/2006/relationships/image" Target="../media/image22.png"/><Relationship Id="rId10" Type="http://schemas.microsoft.com/office/2007/relationships/hdphoto" Target="../media/hdphoto11.wdp"/><Relationship Id="rId19" Type="http://schemas.openxmlformats.org/officeDocument/2006/relationships/image" Target="../media/image20.png"/><Relationship Id="rId4" Type="http://schemas.microsoft.com/office/2007/relationships/hdphoto" Target="../media/hdphoto8.wdp"/><Relationship Id="rId9" Type="http://schemas.openxmlformats.org/officeDocument/2006/relationships/image" Target="../media/image15.png"/><Relationship Id="rId14" Type="http://schemas.openxmlformats.org/officeDocument/2006/relationships/image" Target="../media/image17.png"/><Relationship Id="rId22" Type="http://schemas.microsoft.com/office/2007/relationships/hdphoto" Target="../media/hdphoto15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4">
            <a:extLst>
              <a:ext uri="{FF2B5EF4-FFF2-40B4-BE49-F238E27FC236}">
                <a16:creationId xmlns:a16="http://schemas.microsoft.com/office/drawing/2014/main" id="{DCCF1261-8EEC-4034-918A-5C9C8E1F07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980660"/>
            <a:ext cx="3378200" cy="3420166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5119590" y="1748419"/>
            <a:ext cx="6577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Servo </a:t>
            </a:r>
            <a:r>
              <a:rPr lang="en-US" sz="48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Kontrol</a:t>
            </a:r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ü için Haberleşme Kanalı Tasarımı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5121581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600" dirty="0">
                <a:latin typeface="Candara" panose="020E0502030303020204" pitchFamily="34" charset="0"/>
                <a:ea typeface="Yu Gothic Light" panose="020B0300000000000000" pitchFamily="34" charset="-128"/>
              </a:rPr>
              <a:t>Bengü BİLGİÇ  &amp;  Selahaddin HONİ</a:t>
            </a:r>
            <a:endParaRPr lang="en-US" sz="36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DA5BC087-6B6F-46D6-9911-CCDDE57D3B82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>
                <a:latin typeface="Candara" panose="020E0502030303020204" pitchFamily="34" charset="0"/>
                <a:ea typeface="Yu Gothic Light" panose="020B0300000000000000" pitchFamily="34" charset="-128"/>
              </a:rPr>
              <a:t>Tasnif Dışı</a:t>
            </a:r>
          </a:p>
        </p:txBody>
      </p:sp>
    </p:spTree>
    <p:extLst>
      <p:ext uri="{BB962C8B-B14F-4D97-AF65-F5344CB8AC3E}">
        <p14:creationId xmlns:p14="http://schemas.microsoft.com/office/powerpoint/2010/main" val="2362242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41BD743E-B115-4C99-8DBB-07C7E2F71202}"/>
              </a:ext>
            </a:extLst>
          </p:cNvPr>
          <p:cNvSpPr txBox="1"/>
          <p:nvPr/>
        </p:nvSpPr>
        <p:spPr>
          <a:xfrm>
            <a:off x="0" y="56775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QPSK Benzetimi Sonuçları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6D26D4B8-391C-4734-8DCC-C55BE7596A31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9/25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625BCA62-609F-48EB-9AE0-37800AA478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6550" y="1551268"/>
            <a:ext cx="11578899" cy="33255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6267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4AD5F011-7C77-43E9-9CB2-0B5A20E46ACB}"/>
              </a:ext>
            </a:extLst>
          </p:cNvPr>
          <p:cNvSpPr/>
          <p:nvPr/>
        </p:nvSpPr>
        <p:spPr>
          <a:xfrm>
            <a:off x="5328739" y="848637"/>
            <a:ext cx="35954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endParaRPr lang="en-US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en-US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FB14BEF2-9886-4A1B-875A-80C4CDEC3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93" y="942975"/>
            <a:ext cx="9152413" cy="56164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49DCD0C3-50A9-434A-95EB-2699E4E21FD2}"/>
              </a:ext>
            </a:extLst>
          </p:cNvPr>
          <p:cNvSpPr txBox="1"/>
          <p:nvPr/>
        </p:nvSpPr>
        <p:spPr>
          <a:xfrm>
            <a:off x="0" y="22485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BPSK Metin İletimi Blok Tasarımı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933DE486-2C4A-48F2-8524-E63BD6BF7E32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10/25</a:t>
            </a:r>
          </a:p>
        </p:txBody>
      </p:sp>
    </p:spTree>
    <p:extLst>
      <p:ext uri="{BB962C8B-B14F-4D97-AF65-F5344CB8AC3E}">
        <p14:creationId xmlns:p14="http://schemas.microsoft.com/office/powerpoint/2010/main" val="2184946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4AD5F011-7C77-43E9-9CB2-0B5A20E46ACB}"/>
              </a:ext>
            </a:extLst>
          </p:cNvPr>
          <p:cNvSpPr/>
          <p:nvPr/>
        </p:nvSpPr>
        <p:spPr>
          <a:xfrm>
            <a:off x="5328739" y="848637"/>
            <a:ext cx="35954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endParaRPr lang="en-US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en-US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EB249C3C-AA10-4AE5-A941-5D9F6CF457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38" y="687264"/>
            <a:ext cx="5552016" cy="2741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B781AE27-AA2C-43A4-B101-47EA9BAC5F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38" y="4002571"/>
            <a:ext cx="5552016" cy="25925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8C9507FF-EB0E-4E7C-A472-DAACDFAD6E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994" y="687264"/>
            <a:ext cx="5402393" cy="2662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77995985-3D59-42DF-A34E-39F4D509A03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570" y="4002571"/>
            <a:ext cx="4337236" cy="23199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Metin kutusu 10">
            <a:extLst>
              <a:ext uri="{FF2B5EF4-FFF2-40B4-BE49-F238E27FC236}">
                <a16:creationId xmlns:a16="http://schemas.microsoft.com/office/drawing/2014/main" id="{5487F3B5-7CE7-4B06-8B45-2A01DD9B3026}"/>
              </a:ext>
            </a:extLst>
          </p:cNvPr>
          <p:cNvSpPr txBox="1"/>
          <p:nvPr/>
        </p:nvSpPr>
        <p:spPr>
          <a:xfrm>
            <a:off x="431038" y="171365"/>
            <a:ext cx="5552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latin typeface="Candara" panose="020E0502030303020204" pitchFamily="34" charset="0"/>
                <a:ea typeface="Yu Gothic Light" panose="020B0300000000000000" pitchFamily="34" charset="-128"/>
              </a:rPr>
              <a:t>Verici Zaman </a:t>
            </a:r>
            <a:r>
              <a:rPr lang="tr-TR" sz="24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Domeni</a:t>
            </a:r>
            <a:endParaRPr lang="tr-TR" sz="24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BF4196DD-7421-4534-AD20-4CE7D5C47932}"/>
              </a:ext>
            </a:extLst>
          </p:cNvPr>
          <p:cNvSpPr txBox="1"/>
          <p:nvPr/>
        </p:nvSpPr>
        <p:spPr>
          <a:xfrm>
            <a:off x="431038" y="3494599"/>
            <a:ext cx="5552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latin typeface="Candara" panose="020E0502030303020204" pitchFamily="34" charset="0"/>
                <a:ea typeface="Yu Gothic Light" panose="020B0300000000000000" pitchFamily="34" charset="-128"/>
              </a:rPr>
              <a:t>Verici Frekans </a:t>
            </a:r>
            <a:r>
              <a:rPr lang="tr-TR" sz="24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Domeni</a:t>
            </a:r>
            <a:endParaRPr lang="tr-TR" sz="24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D03A044B-ECD8-4017-AA73-B5557D76F4E5}"/>
              </a:ext>
            </a:extLst>
          </p:cNvPr>
          <p:cNvSpPr txBox="1"/>
          <p:nvPr/>
        </p:nvSpPr>
        <p:spPr>
          <a:xfrm>
            <a:off x="6222993" y="171364"/>
            <a:ext cx="5402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latin typeface="Candara" panose="020E0502030303020204" pitchFamily="34" charset="0"/>
                <a:ea typeface="Yu Gothic Light" panose="020B0300000000000000" pitchFamily="34" charset="-128"/>
              </a:rPr>
              <a:t>Verici I-Q Dizilimi</a:t>
            </a: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6A46894A-5A62-4EF5-8BBD-AD9686F5BE95}"/>
              </a:ext>
            </a:extLst>
          </p:cNvPr>
          <p:cNvSpPr txBox="1"/>
          <p:nvPr/>
        </p:nvSpPr>
        <p:spPr>
          <a:xfrm>
            <a:off x="6222991" y="3518423"/>
            <a:ext cx="5402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latin typeface="Candara" panose="020E0502030303020204" pitchFamily="34" charset="0"/>
                <a:ea typeface="Yu Gothic Light" panose="020B0300000000000000" pitchFamily="34" charset="-128"/>
              </a:rPr>
              <a:t>Alıcı I-Q Dizilimi</a:t>
            </a: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248CA73B-C31D-403D-8B97-810A5F3C972B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11/25</a:t>
            </a:r>
          </a:p>
        </p:txBody>
      </p:sp>
    </p:spTree>
    <p:extLst>
      <p:ext uri="{BB962C8B-B14F-4D97-AF65-F5344CB8AC3E}">
        <p14:creationId xmlns:p14="http://schemas.microsoft.com/office/powerpoint/2010/main" val="2665994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5F39908-A297-4FE6-85FD-76290EEABE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4AD5F011-7C77-43E9-9CB2-0B5A20E46ACB}"/>
              </a:ext>
            </a:extLst>
          </p:cNvPr>
          <p:cNvSpPr/>
          <p:nvPr/>
        </p:nvSpPr>
        <p:spPr>
          <a:xfrm>
            <a:off x="5328739" y="848637"/>
            <a:ext cx="35954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endParaRPr lang="en-US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en-US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3A45052F-90BA-4937-84F0-EDE7130D76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64" y="603481"/>
            <a:ext cx="4988874" cy="60936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11189DC8-4A53-4AF0-A927-68AE9CCAAE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8165" y="1310302"/>
            <a:ext cx="4172054" cy="33166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CFB6C8D4-4B29-4DC5-AD57-C19A52D09D34}"/>
              </a:ext>
            </a:extLst>
          </p:cNvPr>
          <p:cNvSpPr txBox="1"/>
          <p:nvPr/>
        </p:nvSpPr>
        <p:spPr>
          <a:xfrm>
            <a:off x="522793" y="141816"/>
            <a:ext cx="5552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latin typeface="Candara" panose="020E0502030303020204" pitchFamily="34" charset="0"/>
                <a:ea typeface="Yu Gothic Light" panose="020B0300000000000000" pitchFamily="34" charset="-128"/>
              </a:rPr>
              <a:t>Alıcı Tarafa Ulaşan Metin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808A1F68-797C-4D03-ACA1-58496E34C0C4}"/>
              </a:ext>
            </a:extLst>
          </p:cNvPr>
          <p:cNvSpPr txBox="1"/>
          <p:nvPr/>
        </p:nvSpPr>
        <p:spPr>
          <a:xfrm>
            <a:off x="6955138" y="4703175"/>
            <a:ext cx="39381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Alıcı Bloğu </a:t>
            </a:r>
            <a:r>
              <a:rPr lang="tr-TR" sz="20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Decoder</a:t>
            </a:r>
            <a:r>
              <a:rPr lang="tr-TR" sz="20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Bölgesi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289D4216-E334-42C7-8089-3B9A40A80916}"/>
              </a:ext>
            </a:extLst>
          </p:cNvPr>
          <p:cNvSpPr txBox="1"/>
          <p:nvPr/>
        </p:nvSpPr>
        <p:spPr>
          <a:xfrm>
            <a:off x="6148183" y="848637"/>
            <a:ext cx="5552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latin typeface="Candara" panose="020E0502030303020204" pitchFamily="34" charset="0"/>
                <a:ea typeface="Yu Gothic Light" panose="020B0300000000000000" pitchFamily="34" charset="-128"/>
              </a:rPr>
              <a:t>Hatırlatma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C65FDBCC-3501-4535-8E37-24DC5F7F05CE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12/25</a:t>
            </a:r>
          </a:p>
        </p:txBody>
      </p:sp>
    </p:spTree>
    <p:extLst>
      <p:ext uri="{BB962C8B-B14F-4D97-AF65-F5344CB8AC3E}">
        <p14:creationId xmlns:p14="http://schemas.microsoft.com/office/powerpoint/2010/main" val="2880924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0" y="47397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TEKNİK TASARIM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5325862"/>
            <a:ext cx="12192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BPSK </a:t>
            </a:r>
            <a:r>
              <a:rPr lang="tr-TR" sz="32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Servo</a:t>
            </a:r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 Kontrolü için</a:t>
            </a:r>
          </a:p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Fiziksel Katman Tasarımı</a:t>
            </a:r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13/25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BB9099BC-6791-4796-8C15-AD09981D7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2750" y="1557687"/>
            <a:ext cx="6286500" cy="351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32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4AD5F011-7C77-43E9-9CB2-0B5A20E46ACB}"/>
              </a:ext>
            </a:extLst>
          </p:cNvPr>
          <p:cNvSpPr/>
          <p:nvPr/>
        </p:nvSpPr>
        <p:spPr>
          <a:xfrm>
            <a:off x="5328739" y="848637"/>
            <a:ext cx="35954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endParaRPr lang="en-US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en-US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04CF227F-9826-409F-A11B-7C3F64B4DC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343" y="339598"/>
            <a:ext cx="8273313" cy="61788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9D0D518B-6CE2-4C82-A6C6-EE9EA7421936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14/25</a:t>
            </a:r>
          </a:p>
        </p:txBody>
      </p:sp>
    </p:spTree>
    <p:extLst>
      <p:ext uri="{BB962C8B-B14F-4D97-AF65-F5344CB8AC3E}">
        <p14:creationId xmlns:p14="http://schemas.microsoft.com/office/powerpoint/2010/main" val="1480409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-4" y="142368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GNU </a:t>
            </a:r>
            <a:r>
              <a:rPr lang="tr-TR" sz="40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Radio’ya</a:t>
            </a:r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 Harici Kaynak Bağlamak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2255101"/>
            <a:ext cx="121920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1- Message </a:t>
            </a:r>
            <a:r>
              <a:rPr lang="tr-TR" sz="32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Strobe</a:t>
            </a:r>
            <a:endParaRPr lang="tr-TR" sz="32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Mesajlar PMT objesi olarak taşınır</a:t>
            </a:r>
          </a:p>
          <a:p>
            <a:pPr algn="ctr"/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Stream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yapmak için uygun değil</a:t>
            </a:r>
          </a:p>
          <a:p>
            <a:pPr algn="ctr"/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15/25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22283167-5E2C-4B9A-8AB1-9CF96AF18E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46" b="89720" l="7514" r="97688">
                        <a14:foregroundMark x1="7803" y1="46729" x2="7803" y2="46729"/>
                        <a14:foregroundMark x1="97688" y1="50467" x2="97688" y2="50467"/>
                        <a14:foregroundMark x1="90173" y1="48598" x2="90173" y2="48598"/>
                        <a14:foregroundMark x1="86127" y1="47664" x2="86127" y2="47664"/>
                        <a14:foregroundMark x1="93064" y1="48598" x2="93064" y2="48598"/>
                        <a14:foregroundMark x1="97399" y1="47664" x2="97399" y2="476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92512" y="3765793"/>
            <a:ext cx="3006969" cy="929900"/>
          </a:xfrm>
          <a:prstGeom prst="rect">
            <a:avLst/>
          </a:prstGeom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1A19686D-5092-4902-AC21-AAD4BDAB6AB3}"/>
              </a:ext>
            </a:extLst>
          </p:cNvPr>
          <p:cNvSpPr txBox="1"/>
          <p:nvPr/>
        </p:nvSpPr>
        <p:spPr>
          <a:xfrm>
            <a:off x="2812254" y="4763768"/>
            <a:ext cx="656748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PMT (</a:t>
            </a:r>
            <a:r>
              <a:rPr lang="tr-TR" sz="28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Polymorphic</a:t>
            </a:r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  <a:r>
              <a:rPr lang="tr-TR" sz="28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Type</a:t>
            </a:r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)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Python ve C++ arası ortak veri tipi objesi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Bir çeşit kodlama gibi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2FF88220-1F27-4408-9E17-F39CE2C34E7F}"/>
              </a:ext>
            </a:extLst>
          </p:cNvPr>
          <p:cNvSpPr txBox="1"/>
          <p:nvPr/>
        </p:nvSpPr>
        <p:spPr>
          <a:xfrm>
            <a:off x="0" y="47397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TEKNİK TASARIM</a:t>
            </a:r>
          </a:p>
        </p:txBody>
      </p:sp>
    </p:spTree>
    <p:extLst>
      <p:ext uri="{BB962C8B-B14F-4D97-AF65-F5344CB8AC3E}">
        <p14:creationId xmlns:p14="http://schemas.microsoft.com/office/powerpoint/2010/main" val="4102888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0" y="47397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GNU </a:t>
            </a:r>
            <a:r>
              <a:rPr lang="tr-TR" sz="40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Radio’ya</a:t>
            </a:r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 Harici Kaynak Bağlamak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5095875" y="1930777"/>
            <a:ext cx="709612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2- Gömülü Python Bloğu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Varsay</a:t>
            </a:r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ılan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stream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blok çıkışları veri tipi ile aynı çıkış verilmesine rağmen başarısız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Muhtemel çözüm BLOB (</a:t>
            </a:r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Binary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Large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Object) kullanılması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Dokümantasyon yetersiz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Zaman sınırsız değil</a:t>
            </a:r>
          </a:p>
          <a:p>
            <a:pPr algn="ctr"/>
            <a:endParaRPr lang="tr-TR" sz="2800" dirty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16/25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7B819D73-7A1A-4C40-A46E-511C2BE01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113" y="1807812"/>
            <a:ext cx="3781953" cy="6954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74874F89-02BE-4592-9F90-849BC88127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804" y="2731125"/>
            <a:ext cx="4378569" cy="30141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0731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0" y="47397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GNU </a:t>
            </a:r>
            <a:r>
              <a:rPr lang="tr-TR" sz="40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Radio’ya</a:t>
            </a:r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 Harici Kaynak Bağlamak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1646813"/>
            <a:ext cx="12192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3- </a:t>
            </a:r>
            <a:r>
              <a:rPr lang="tr-TR" sz="32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Socket</a:t>
            </a:r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 Bağlantısı</a:t>
            </a:r>
          </a:p>
          <a:p>
            <a:pPr algn="ctr"/>
            <a:endParaRPr lang="tr-TR" sz="32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Pozitif</a:t>
            </a:r>
          </a:p>
          <a:p>
            <a:pPr algn="ctr"/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GNU </a:t>
            </a:r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Radio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varsayılan bloklar</a:t>
            </a:r>
          </a:p>
          <a:p>
            <a:pPr algn="ctr"/>
            <a:endParaRPr lang="tr-TR" sz="28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Negatif</a:t>
            </a:r>
          </a:p>
          <a:p>
            <a:pPr algn="ctr"/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Varsayılan blokların ‘</a:t>
            </a:r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buffer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’ kontrolü yapılamıyor</a:t>
            </a:r>
          </a:p>
          <a:p>
            <a:pPr algn="ctr"/>
            <a:r>
              <a:rPr lang="en-US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Arduino </a:t>
            </a:r>
            <a:r>
              <a:rPr lang="en-US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direkt</a:t>
            </a:r>
            <a:r>
              <a:rPr lang="en-US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UDP </a:t>
            </a:r>
            <a:r>
              <a:rPr lang="en-US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ba</a:t>
            </a:r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ğlantısı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yapamıyor</a:t>
            </a:r>
          </a:p>
          <a:p>
            <a:pPr algn="ctr"/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UDP için aynı anda yalnızca bir bağlantı</a:t>
            </a:r>
          </a:p>
          <a:p>
            <a:pPr algn="ctr"/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17/25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</p:spTree>
    <p:extLst>
      <p:ext uri="{BB962C8B-B14F-4D97-AF65-F5344CB8AC3E}">
        <p14:creationId xmlns:p14="http://schemas.microsoft.com/office/powerpoint/2010/main" val="2965364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0" y="47397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TEKNİK TASARIM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5325862"/>
            <a:ext cx="12192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BPSK </a:t>
            </a:r>
            <a:r>
              <a:rPr lang="tr-TR" sz="32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Servo</a:t>
            </a:r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 Kontrolü Vericisi için</a:t>
            </a:r>
          </a:p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Data Link ve Network Katman Tasarımı</a:t>
            </a:r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18/25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7297F316-70DB-4CC8-9C31-C37AD34F4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0506" y="1490489"/>
            <a:ext cx="6930987" cy="38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20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0" y="20536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İÇERİK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1036359"/>
            <a:ext cx="12192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600" dirty="0">
                <a:latin typeface="Candara" panose="020E0502030303020204" pitchFamily="34" charset="0"/>
                <a:ea typeface="Yu Gothic Light" panose="020B0300000000000000" pitchFamily="34" charset="-128"/>
              </a:rPr>
              <a:t>Kavramsal Tasarım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Giriş ve Tasarım Kriterleri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Basitleştirilmiş Model</a:t>
            </a:r>
            <a:endParaRPr lang="tr-TR" sz="36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Modülasyon Tekniği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Donanım/Yazılım</a:t>
            </a:r>
          </a:p>
          <a:p>
            <a:pPr algn="ctr"/>
            <a:r>
              <a:rPr lang="tr-TR" sz="3600" dirty="0">
                <a:latin typeface="Candara" panose="020E0502030303020204" pitchFamily="34" charset="0"/>
                <a:ea typeface="Yu Gothic Light" panose="020B0300000000000000" pitchFamily="34" charset="-128"/>
              </a:rPr>
              <a:t>Proje Şeması</a:t>
            </a:r>
          </a:p>
          <a:p>
            <a:pPr algn="ctr"/>
            <a:r>
              <a:rPr lang="tr-TR" sz="3600" dirty="0">
                <a:latin typeface="Candara" panose="020E0502030303020204" pitchFamily="34" charset="0"/>
                <a:ea typeface="Yu Gothic Light" panose="020B0300000000000000" pitchFamily="34" charset="-128"/>
              </a:rPr>
              <a:t>Teknik Tasarım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Fiziksel Katman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GNU </a:t>
            </a:r>
            <a:r>
              <a:rPr lang="tr-TR" sz="24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Radio’ya</a:t>
            </a:r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 Harici Kaynak Bağlamak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Data Link ve Network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Donanım Senkronizasyonu</a:t>
            </a:r>
          </a:p>
          <a:p>
            <a:pPr algn="ctr"/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Diğer</a:t>
            </a:r>
          </a:p>
          <a:p>
            <a:pPr algn="ctr"/>
            <a:r>
              <a:rPr lang="tr-TR" sz="3600" dirty="0">
                <a:latin typeface="Candara" panose="020E0502030303020204" pitchFamily="34" charset="0"/>
                <a:ea typeface="Yu Gothic Light" panose="020B0300000000000000" pitchFamily="34" charset="-128"/>
              </a:rPr>
              <a:t>Demo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</p:spTree>
    <p:extLst>
      <p:ext uri="{BB962C8B-B14F-4D97-AF65-F5344CB8AC3E}">
        <p14:creationId xmlns:p14="http://schemas.microsoft.com/office/powerpoint/2010/main" val="3547386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5F39908-A297-4FE6-85FD-76290EEABE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4044D094-B321-433B-8AD4-343C116BA1C7}"/>
              </a:ext>
            </a:extLst>
          </p:cNvPr>
          <p:cNvSpPr txBox="1"/>
          <p:nvPr/>
        </p:nvSpPr>
        <p:spPr>
          <a:xfrm>
            <a:off x="5032231" y="794802"/>
            <a:ext cx="646712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Payload </a:t>
            </a:r>
            <a:r>
              <a:rPr lang="en-US" sz="32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Uzunlu</a:t>
            </a:r>
            <a:r>
              <a:rPr lang="tr-TR" sz="32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ğu</a:t>
            </a:r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 Seçimi</a:t>
            </a:r>
          </a:p>
          <a:p>
            <a:pPr algn="ctr"/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Büyük olduğunda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Arduino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Serial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Buffer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doluyor</a:t>
            </a:r>
          </a:p>
          <a:p>
            <a:pPr algn="ctr"/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Ne kadar küçük olmalı?</a:t>
            </a:r>
          </a:p>
          <a:p>
            <a:pPr algn="ctr"/>
            <a:endParaRPr lang="en-US" sz="24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en-US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&lt;param0,param1&gt;</a:t>
            </a:r>
          </a:p>
          <a:p>
            <a:pPr algn="ctr"/>
            <a:r>
              <a:rPr lang="en-US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param = [0,1023]</a:t>
            </a:r>
          </a:p>
          <a:p>
            <a:pPr algn="ctr"/>
            <a:r>
              <a:rPr lang="en-US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Veri</a:t>
            </a:r>
            <a:r>
              <a:rPr lang="en-US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s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özcüğü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</a:p>
          <a:p>
            <a:pPr algn="ctr"/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min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: 5 ve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max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: 11</a:t>
            </a:r>
          </a:p>
          <a:p>
            <a:pPr algn="ctr"/>
            <a:endParaRPr lang="tr-TR" sz="24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en-US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“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1023,1023</a:t>
            </a:r>
            <a:r>
              <a:rPr lang="en-US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&gt;&lt;1023,1023&gt;”</a:t>
            </a:r>
          </a:p>
          <a:p>
            <a:pPr algn="ctr"/>
            <a:r>
              <a:rPr lang="en-US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21 byte</a:t>
            </a:r>
            <a:endParaRPr lang="tr-TR" sz="24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endParaRPr lang="tr-TR" sz="24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Bu sayede, alıcıda ayıklama sırasında kod karmaşıklığı azalıyor. (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Arayüz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)</a:t>
            </a:r>
            <a:endParaRPr lang="en-US" sz="24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endParaRPr lang="tr-TR" sz="20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15260C50-074D-45D0-9C10-CCC7133957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9906" y="4126788"/>
            <a:ext cx="3280115" cy="23833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B79554D9-FB27-4637-9718-0E75399B58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7695" y="826772"/>
            <a:ext cx="4203556" cy="31312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AC85C864-5FD2-4247-B7C8-F8094098A0EA}"/>
              </a:ext>
            </a:extLst>
          </p:cNvPr>
          <p:cNvSpPr txBox="1"/>
          <p:nvPr/>
        </p:nvSpPr>
        <p:spPr>
          <a:xfrm>
            <a:off x="0" y="118886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4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Serial</a:t>
            </a:r>
            <a:r>
              <a:rPr lang="en-US" sz="4400" dirty="0">
                <a:latin typeface="Candara" panose="020E0502030303020204" pitchFamily="34" charset="0"/>
                <a:ea typeface="Yu Gothic Light" panose="020B0300000000000000" pitchFamily="34" charset="-128"/>
              </a:rPr>
              <a:t>-&gt;</a:t>
            </a:r>
            <a:r>
              <a:rPr lang="tr-TR" sz="4400" dirty="0">
                <a:latin typeface="Candara" panose="020E0502030303020204" pitchFamily="34" charset="0"/>
                <a:ea typeface="Yu Gothic Light" panose="020B0300000000000000" pitchFamily="34" charset="-128"/>
              </a:rPr>
              <a:t>UDP Köprüsü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0CB06F44-0A02-4010-AA55-E4509135A370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19/25</a:t>
            </a:r>
          </a:p>
        </p:txBody>
      </p:sp>
    </p:spTree>
    <p:extLst>
      <p:ext uri="{BB962C8B-B14F-4D97-AF65-F5344CB8AC3E}">
        <p14:creationId xmlns:p14="http://schemas.microsoft.com/office/powerpoint/2010/main" val="4239553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0" y="47397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TEKNİK TASARIM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1858762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Donanım Senkronizasyonu</a:t>
            </a:r>
          </a:p>
          <a:p>
            <a:pPr algn="ctr"/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Verici tarafı </a:t>
            </a:r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Baudrate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Seçimi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20/25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2404CD7D-AEE3-407C-A79E-2E6A3C0E9B24}"/>
              </a:ext>
            </a:extLst>
          </p:cNvPr>
          <p:cNvSpPr txBox="1"/>
          <p:nvPr/>
        </p:nvSpPr>
        <p:spPr>
          <a:xfrm>
            <a:off x="2371725" y="3134278"/>
            <a:ext cx="7696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Hızı artırmak I-Q diziliminde gürültüyü azaltırken paketler arası boşluğun azalması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Arduino’nun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Serial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Buffer’ının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dolmasına ve ciddi gecikmelere neden olmaktadır.</a:t>
            </a:r>
          </a:p>
          <a:p>
            <a:pPr algn="ctr"/>
            <a:endParaRPr lang="tr-TR" sz="24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Sistemdeki en zayıf halkayı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Arduino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cihazı oluşturmaktadır.</a:t>
            </a:r>
            <a:endParaRPr lang="tr-TR" sz="20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8662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96DA28FC-5B8F-46A6-B88A-3C9E0389D3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858" y="3715351"/>
            <a:ext cx="4928983" cy="26878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8A9DBA59-48AA-40D2-B256-2C33096168F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577" y="3715351"/>
            <a:ext cx="4924281" cy="26878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FAD1EC6E-7695-497B-A069-039E6BA3B4B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875" y="1027515"/>
            <a:ext cx="4914900" cy="26878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89C4BD09-1098-4A7D-9485-8B0B4CB46B9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939" y="1027513"/>
            <a:ext cx="4928985" cy="26878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Metin kutusu 13">
            <a:extLst>
              <a:ext uri="{FF2B5EF4-FFF2-40B4-BE49-F238E27FC236}">
                <a16:creationId xmlns:a16="http://schemas.microsoft.com/office/drawing/2014/main" id="{732DB435-1031-4C3D-9637-3820AB11037B}"/>
              </a:ext>
            </a:extLst>
          </p:cNvPr>
          <p:cNvSpPr txBox="1"/>
          <p:nvPr/>
        </p:nvSpPr>
        <p:spPr>
          <a:xfrm>
            <a:off x="1253874" y="321570"/>
            <a:ext cx="4842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8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Baudrate</a:t>
            </a:r>
            <a:r>
              <a:rPr lang="tr-TR" sz="2800" dirty="0">
                <a:latin typeface="Candara" panose="020E0502030303020204" pitchFamily="34" charset="0"/>
                <a:ea typeface="Yu Gothic Light" panose="020B0300000000000000" pitchFamily="34" charset="-128"/>
              </a:rPr>
              <a:t>: 3200 </a:t>
            </a:r>
            <a:r>
              <a:rPr lang="tr-TR" sz="28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bps</a:t>
            </a:r>
            <a:r>
              <a:rPr lang="tr-TR" sz="2800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70A64118-45AC-4CD2-BBF4-F419E3F87623}"/>
              </a:ext>
            </a:extLst>
          </p:cNvPr>
          <p:cNvSpPr txBox="1"/>
          <p:nvPr/>
        </p:nvSpPr>
        <p:spPr>
          <a:xfrm>
            <a:off x="6096000" y="321570"/>
            <a:ext cx="4842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8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Baudrate</a:t>
            </a:r>
            <a:r>
              <a:rPr lang="tr-TR" sz="2800" dirty="0">
                <a:latin typeface="Candara" panose="020E0502030303020204" pitchFamily="34" charset="0"/>
                <a:ea typeface="Yu Gothic Light" panose="020B0300000000000000" pitchFamily="34" charset="-128"/>
              </a:rPr>
              <a:t>: 4800 </a:t>
            </a:r>
            <a:r>
              <a:rPr lang="tr-TR" sz="28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bps</a:t>
            </a:r>
            <a:r>
              <a:rPr lang="tr-TR" sz="2800" dirty="0"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424A3348-0F91-417D-8545-F7E09CE1EA0E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21/25</a:t>
            </a:r>
          </a:p>
        </p:txBody>
      </p:sp>
    </p:spTree>
    <p:extLst>
      <p:ext uri="{BB962C8B-B14F-4D97-AF65-F5344CB8AC3E}">
        <p14:creationId xmlns:p14="http://schemas.microsoft.com/office/powerpoint/2010/main" val="16678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0" y="47397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TEKNİK TASARIM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5325862"/>
            <a:ext cx="12192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BPSK </a:t>
            </a:r>
            <a:r>
              <a:rPr lang="tr-TR" sz="32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Servo</a:t>
            </a:r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 Kontrolü Alıcısı için</a:t>
            </a:r>
          </a:p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Data Link ve Network Katman Tasarımı</a:t>
            </a:r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22/25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371D2D3E-56BF-491E-BAB4-D8878384C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726" y="1497124"/>
            <a:ext cx="6916548" cy="386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42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-1" y="349296"/>
            <a:ext cx="11233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   Al</a:t>
            </a:r>
            <a:r>
              <a:rPr lang="tr-TR" sz="40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ıcı</a:t>
            </a:r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 Tarafında </a:t>
            </a:r>
            <a:r>
              <a:rPr lang="tr-TR" sz="40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Veritabanı</a:t>
            </a:r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 Kullanılması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23/25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9B6C7B58-C39B-401B-B49B-5A012888FF5F}"/>
              </a:ext>
            </a:extLst>
          </p:cNvPr>
          <p:cNvSpPr txBox="1"/>
          <p:nvPr/>
        </p:nvSpPr>
        <p:spPr>
          <a:xfrm>
            <a:off x="311766" y="1391054"/>
            <a:ext cx="78786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>
                <a:latin typeface="Candara" panose="020E0502030303020204" pitchFamily="34" charset="0"/>
                <a:ea typeface="Yu Gothic Light" panose="020B0300000000000000" pitchFamily="34" charset="-128"/>
              </a:rPr>
              <a:t>NEDEN:</a:t>
            </a:r>
          </a:p>
          <a:p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UDP</a:t>
            </a:r>
            <a:r>
              <a:rPr lang="en-US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-&gt;Serial (Arduino) </a:t>
            </a:r>
          </a:p>
          <a:p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Soket yapısı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arayüz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için ikinci bir bağlantıya izin vermiyor.</a:t>
            </a:r>
          </a:p>
          <a:p>
            <a:endParaRPr lang="tr-TR" sz="24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B8EBB235-6E84-4965-ADE1-EBDEC4F5550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69" b="89914" l="8256" r="93140">
                        <a14:foregroundMark x1="26977" y1="19020" x2="34535" y2="14890"/>
                        <a14:foregroundMark x1="34535" y1="14890" x2="41512" y2="14313"/>
                        <a14:foregroundMark x1="66860" y1="20749" x2="74884" y2="17867"/>
                        <a14:foregroundMark x1="74884" y1="17867" x2="74419" y2="9606"/>
                        <a14:foregroundMark x1="74419" y1="9606" x2="67209" y2="5764"/>
                        <a14:foregroundMark x1="67209" y1="5764" x2="48023" y2="5764"/>
                        <a14:foregroundMark x1="48023" y1="5764" x2="38140" y2="8261"/>
                        <a14:foregroundMark x1="38140" y1="8261" x2="31512" y2="13064"/>
                        <a14:foregroundMark x1="31512" y1="13064" x2="40930" y2="17675"/>
                        <a14:foregroundMark x1="40930" y1="17675" x2="48256" y2="17675"/>
                        <a14:foregroundMark x1="54186" y1="18636" x2="28837" y2="19981"/>
                        <a14:foregroundMark x1="24070" y1="30548" x2="32558" y2="34390"/>
                        <a14:foregroundMark x1="32558" y1="34390" x2="53953" y2="35543"/>
                        <a14:foregroundMark x1="20000" y1="54755" x2="61395" y2="57349"/>
                        <a14:foregroundMark x1="61395" y1="57349" x2="74884" y2="56388"/>
                        <a14:foregroundMark x1="21744" y1="75504" x2="62907" y2="79635"/>
                        <a14:foregroundMark x1="62907" y1="79635" x2="70698" y2="78578"/>
                        <a14:foregroundMark x1="78837" y1="76945" x2="87442" y2="72815"/>
                        <a14:foregroundMark x1="87442" y1="72815" x2="86279" y2="31604"/>
                        <a14:foregroundMark x1="86279" y1="31604" x2="85814" y2="29875"/>
                        <a14:foregroundMark x1="92442" y1="25648" x2="93140" y2="40634"/>
                        <a14:foregroundMark x1="8256" y1="76273" x2="12558" y2="248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846" b="9488"/>
          <a:stretch/>
        </p:blipFill>
        <p:spPr>
          <a:xfrm>
            <a:off x="10280225" y="4042041"/>
            <a:ext cx="1367729" cy="1434842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3868A0EC-F3A8-453F-B9F8-EE4875BF00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03" y="4700599"/>
            <a:ext cx="1210099" cy="1210099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C24BE23C-919A-46C7-AAF0-13ED6AFC20F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30326" y1="61765" x2="39565" y2="63299"/>
                        <a14:foregroundMark x1="39565" y1="63299" x2="50435" y2="62660"/>
                        <a14:foregroundMark x1="50435" y1="62660" x2="64891" y2="64450"/>
                        <a14:foregroundMark x1="28696" y1="63299" x2="28913" y2="653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93" t="14286" r="14406" b="19498"/>
          <a:stretch/>
        </p:blipFill>
        <p:spPr>
          <a:xfrm>
            <a:off x="9548644" y="713722"/>
            <a:ext cx="2554254" cy="1985618"/>
          </a:xfrm>
          <a:prstGeom prst="rect">
            <a:avLst/>
          </a:prstGeom>
        </p:spPr>
      </p:pic>
      <p:pic>
        <p:nvPicPr>
          <p:cNvPr id="14" name="Resim 13">
            <a:extLst>
              <a:ext uri="{FF2B5EF4-FFF2-40B4-BE49-F238E27FC236}">
                <a16:creationId xmlns:a16="http://schemas.microsoft.com/office/drawing/2014/main" id="{284B95AD-F443-46C9-A5E8-53B9D5B00A80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970" b="87879" l="26144" r="73203">
                        <a14:foregroundMark x1="52941" y1="16061" x2="48039" y2="15455"/>
                        <a14:foregroundMark x1="60784" y1="12121" x2="59150" y2="10909"/>
                        <a14:foregroundMark x1="32353" y1="10606" x2="34641" y2="8788"/>
                        <a14:foregroundMark x1="41176" y1="7576" x2="43137" y2="6970"/>
                        <a14:foregroundMark x1="73203" y1="48182" x2="73203" y2="49697"/>
                        <a14:foregroundMark x1="28758" y1="71515" x2="28758" y2="74545"/>
                        <a14:foregroundMark x1="46405" y1="83939" x2="46732" y2="83939"/>
                        <a14:foregroundMark x1="26144" y1="73636" x2="26144" y2="73636"/>
                        <a14:foregroundMark x1="41830" y1="87879" x2="41830" y2="878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912" t="3288" r="20509" b="8881"/>
          <a:stretch/>
        </p:blipFill>
        <p:spPr>
          <a:xfrm>
            <a:off x="8121551" y="1233425"/>
            <a:ext cx="660006" cy="1085758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51A75160-7BD5-43BD-A516-489EC4E5560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861" y="1817634"/>
            <a:ext cx="538528" cy="538528"/>
          </a:xfrm>
          <a:prstGeom prst="rect">
            <a:avLst/>
          </a:prstGeom>
        </p:spPr>
      </p:pic>
      <p:pic>
        <p:nvPicPr>
          <p:cNvPr id="16" name="Resim 15">
            <a:extLst>
              <a:ext uri="{FF2B5EF4-FFF2-40B4-BE49-F238E27FC236}">
                <a16:creationId xmlns:a16="http://schemas.microsoft.com/office/drawing/2014/main" id="{EC4AEB36-143D-4DDC-A30A-BB31D7D49542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47500" y1="42750" x2="47000" y2="47250"/>
                        <a14:foregroundMark x1="53167" y1="40250" x2="53500" y2="35250"/>
                        <a14:foregroundMark x1="58699" y1="17692" x2="59667" y2="17750"/>
                        <a14:foregroundMark x1="56051" y1="17535" x2="58416" y2="17676"/>
                        <a14:foregroundMark x1="38667" y1="16500" x2="55347" y2="17493"/>
                        <a14:foregroundMark x1="58281" y1="16934" x2="55633" y2="16180"/>
                        <a14:foregroundMark x1="58781" y1="17076" x2="58789" y2="17078"/>
                        <a14:foregroundMark x1="64667" y1="18750" x2="58866" y2="17100"/>
                        <a14:foregroundMark x1="66333" y1="16500" x2="66667" y2="21500"/>
                        <a14:foregroundMark x1="68222" y1="31750" x2="68833" y2="38250"/>
                        <a14:foregroundMark x1="68197" y1="31481" x2="68222" y2="31750"/>
                        <a14:foregroundMark x1="67869" y1="28000" x2="68165" y2="31146"/>
                        <a14:foregroundMark x1="67000" y1="18750" x2="67510" y2="24177"/>
                        <a14:foregroundMark x1="68345" y1="47907" x2="68333" y2="48250"/>
                        <a14:foregroundMark x1="68459" y1="44739" x2="68387" y2="46750"/>
                        <a14:foregroundMark x1="68822" y1="34564" x2="68551" y2="42167"/>
                        <a14:foregroundMark x1="68833" y1="34250" x2="68841" y2="34031"/>
                        <a14:foregroundMark x1="63614" y1="51323" x2="56500" y2="51000"/>
                        <a14:foregroundMark x1="67500" y1="51500" x2="64568" y2="51367"/>
                        <a14:foregroundMark x1="56068" y1="49000" x2="53667" y2="49000"/>
                        <a14:foregroundMark x1="57833" y1="49000" x2="56761" y2="49000"/>
                        <a14:foregroundMark x1="60358" y1="46434" x2="59833" y2="36000"/>
                        <a14:foregroundMark x1="60461" y1="48468" x2="60399" y2="47245"/>
                        <a14:foregroundMark x1="59833" y1="36000" x2="59833" y2="36000"/>
                        <a14:foregroundMark x1="61333" y1="30234" x2="61333" y2="27500"/>
                        <a14:foregroundMark x1="55790" y1="28250" x2="51833" y2="28250"/>
                        <a14:foregroundMark x1="61333" y1="28250" x2="60469" y2="28250"/>
                        <a14:foregroundMark x1="45167" y1="29500" x2="35667" y2="27750"/>
                        <a14:foregroundMark x1="35667" y1="27750" x2="33333" y2="26000"/>
                        <a14:foregroundMark x1="31367" y1="39380" x2="30667" y2="43250"/>
                        <a14:foregroundMark x1="32836" y1="31250" x2="31901" y2="36425"/>
                        <a14:foregroundMark x1="33333" y1="28500" x2="32836" y2="31250"/>
                        <a14:foregroundMark x1="30667" y1="43750" x2="31833" y2="44500"/>
                        <a14:foregroundMark x1="29500" y1="43000" x2="30667" y2="43750"/>
                        <a14:foregroundMark x1="34500" y1="58750" x2="43667" y2="59500"/>
                        <a14:foregroundMark x1="52167" y1="66750" x2="52500" y2="71250"/>
                        <a14:foregroundMark x1="53333" y1="77750" x2="51667" y2="77250"/>
                        <a14:foregroundMark x1="47833" y1="88500" x2="47833" y2="88500"/>
                        <a14:foregroundMark x1="49833" y1="84500" x2="49833" y2="84500"/>
                        <a14:foregroundMark x1="54667" y1="85000" x2="54667" y2="85000"/>
                        <a14:foregroundMark x1="40167" y1="21250" x2="40167" y2="21250"/>
                        <a14:foregroundMark x1="57667" y1="28000" x2="57500" y2="30000"/>
                        <a14:foregroundMark x1="57167" y1="30750" x2="57167" y2="31500"/>
                        <a14:foregroundMark x1="57667" y1="21250" x2="57667" y2="21250"/>
                        <a14:foregroundMark x1="57500" y1="22750" x2="57167" y2="21750"/>
                        <a14:foregroundMark x1="57167" y1="30000" x2="57167" y2="32250"/>
                        <a14:backgroundMark x1="36167" y1="31500" x2="36167" y2="31500"/>
                        <a14:backgroundMark x1="33000" y1="31250" x2="33000" y2="31250"/>
                        <a14:backgroundMark x1="32500" y1="36500" x2="32333" y2="39500"/>
                        <a14:backgroundMark x1="30000" y1="43750" x2="30000" y2="43750"/>
                        <a14:backgroundMark x1="58667" y1="47250" x2="58833" y2="48000"/>
                        <a14:backgroundMark x1="62667" y1="46750" x2="63333" y2="48500"/>
                        <a14:backgroundMark x1="65167" y1="47250" x2="66333" y2="49750"/>
                        <a14:backgroundMark x1="68833" y1="41500" x2="69833" y2="41500"/>
                        <a14:backgroundMark x1="70000" y1="39750" x2="68833" y2="34000"/>
                        <a14:backgroundMark x1="67333" y1="31750" x2="67333" y2="31750"/>
                        <a14:backgroundMark x1="70333" y1="28000" x2="70333" y2="28000"/>
                        <a14:backgroundMark x1="68667" y1="24750" x2="68500" y2="24750"/>
                        <a14:backgroundMark x1="68000" y1="25250" x2="66500" y2="25500"/>
                        <a14:backgroundMark x1="67667" y1="25500" x2="67167" y2="25250"/>
                        <a14:backgroundMark x1="61667" y1="31000" x2="60001" y2="31100"/>
                        <a14:backgroundMark x1="55849" y1="27661" x2="55333" y2="26500"/>
                        <a14:backgroundMark x1="57500" y1="21250" x2="57833" y2="20750"/>
                        <a14:backgroundMark x1="57333" y1="21500" x2="57500" y2="21250"/>
                        <a14:backgroundMark x1="58667" y1="18750" x2="58667" y2="16500"/>
                        <a14:backgroundMark x1="56000" y1="16750" x2="55833" y2="18500"/>
                        <a14:backgroundMark x1="55500" y1="15750" x2="54500" y2="14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31" r="24315"/>
          <a:stretch/>
        </p:blipFill>
        <p:spPr>
          <a:xfrm>
            <a:off x="6597508" y="5146612"/>
            <a:ext cx="1226550" cy="1595372"/>
          </a:xfrm>
          <a:prstGeom prst="rect">
            <a:avLst/>
          </a:prstGeom>
        </p:spPr>
      </p:pic>
      <p:pic>
        <p:nvPicPr>
          <p:cNvPr id="17" name="Resim 16">
            <a:extLst>
              <a:ext uri="{FF2B5EF4-FFF2-40B4-BE49-F238E27FC236}">
                <a16:creationId xmlns:a16="http://schemas.microsoft.com/office/drawing/2014/main" id="{0BF61813-6F5F-44D9-86C6-1E4A96CB473F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8729" b="90352" l="6163" r="93256">
                        <a14:foregroundMark x1="29977" y1="9125" x2="53488" y2="9648"/>
                        <a14:foregroundMark x1="25930" y1="9035" x2="29868" y2="9123"/>
                        <a14:foregroundMark x1="30484" y1="89107" x2="37907" y2="88208"/>
                        <a14:foregroundMark x1="18953" y1="90505" x2="27455" y2="89475"/>
                        <a14:foregroundMark x1="37907" y1="88208" x2="38140" y2="88208"/>
                        <a14:foregroundMark x1="34651" y1="78560" x2="39070" y2="78407"/>
                        <a14:foregroundMark x1="42326" y1="78714" x2="45698" y2="78407"/>
                        <a14:foregroundMark x1="11395" y1="33384" x2="16977" y2="32312"/>
                        <a14:foregroundMark x1="6512" y1="28790" x2="6279" y2="30475"/>
                        <a14:foregroundMark x1="59767" y1="64778" x2="65814" y2="65084"/>
                        <a14:foregroundMark x1="53605" y1="65697" x2="54302" y2="69066"/>
                        <a14:foregroundMark x1="70930" y1="65237" x2="71977" y2="67075"/>
                        <a14:foregroundMark x1="91163" y1="43645" x2="93256" y2="52527"/>
                        <a14:foregroundMark x1="59767" y1="31700" x2="61395" y2="27565"/>
                        <a14:foregroundMark x1="56744" y1="30322" x2="54419" y2="29709"/>
                        <a14:foregroundMark x1="57558" y1="28178" x2="58837" y2="29556"/>
                        <a14:foregroundMark x1="58605" y1="30781" x2="54884" y2="31853"/>
                        <a14:foregroundMark x1="52326" y1="31394" x2="51163" y2="28637"/>
                        <a14:foregroundMark x1="60349" y1="26187" x2="62907" y2="25727"/>
                        <a14:foregroundMark x1="37442" y1="75498" x2="31977" y2="75804"/>
                        <a14:foregroundMark x1="34186" y1="82848" x2="33721" y2="81470"/>
                        <a14:foregroundMark x1="42442" y1="82389" x2="43721" y2="82389"/>
                        <a14:foregroundMark x1="18721" y1="12711" x2="19070" y2="12864"/>
                        <a14:foregroundMark x1="19186" y1="12251" x2="18256" y2="12864"/>
                        <a14:foregroundMark x1="19070" y1="12711" x2="18721" y2="13629"/>
                        <a14:foregroundMark x1="20465" y1="79786" x2="21860" y2="77642"/>
                        <a14:foregroundMark x1="28837" y1="10413" x2="30233" y2="11179"/>
                        <a14:foregroundMark x1="30698" y1="11639" x2="31395" y2="12098"/>
                        <a14:foregroundMark x1="30930" y1="11945" x2="30116" y2="11945"/>
                        <a14:foregroundMark x1="30116" y1="90352" x2="28372" y2="88515"/>
                        <a14:foregroundMark x1="19302" y1="74885" x2="19884" y2="79173"/>
                        <a14:foregroundMark x1="21977" y1="79020" x2="23256" y2="83308"/>
                        <a14:foregroundMark x1="17791" y1="83614" x2="13488" y2="79173"/>
                        <a14:foregroundMark x1="21395" y1="67688" x2="21047" y2="63093"/>
                        <a14:foregroundMark x1="79070" y1="66922" x2="83721" y2="65544"/>
                        <a14:foregroundMark x1="36163" y1="38897" x2="36279" y2="37672"/>
                        <a14:foregroundMark x1="30116" y1="87289" x2="27093" y2="88055"/>
                        <a14:foregroundMark x1="29419" y1="88361" x2="27442" y2="89587"/>
                        <a14:foregroundMark x1="39884" y1="18070" x2="29884" y2="17305"/>
                        <a14:backgroundMark x1="6512" y1="12098" x2="6860" y2="5207"/>
                        <a14:backgroundMark x1="6860" y1="9648" x2="4884" y2="16233"/>
                        <a14:backgroundMark x1="4884" y1="16233" x2="6279" y2="4594"/>
                        <a14:backgroundMark x1="93488" y1="35528" x2="93023" y2="35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9" t="5613" r="2801" b="5896"/>
          <a:stretch/>
        </p:blipFill>
        <p:spPr>
          <a:xfrm>
            <a:off x="1975059" y="3554486"/>
            <a:ext cx="1570369" cy="1114426"/>
          </a:xfrm>
          <a:prstGeom prst="rect">
            <a:avLst/>
          </a:prstGeom>
        </p:spPr>
      </p:pic>
      <p:pic>
        <p:nvPicPr>
          <p:cNvPr id="18" name="Resim 17">
            <a:extLst>
              <a:ext uri="{FF2B5EF4-FFF2-40B4-BE49-F238E27FC236}">
                <a16:creationId xmlns:a16="http://schemas.microsoft.com/office/drawing/2014/main" id="{F89636BA-97F1-48F5-A88E-CBF33B67D51B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286" b="90000" l="3462" r="94231">
                        <a14:foregroundMark x1="8462" y1="47143" x2="7308" y2="42857"/>
                        <a14:foregroundMark x1="6538" y1="41429" x2="3846" y2="45714"/>
                        <a14:foregroundMark x1="90769" y1="43571" x2="91154" y2="43571"/>
                        <a14:foregroundMark x1="94615" y1="45714" x2="94615" y2="45714"/>
                        <a14:foregroundMark x1="61154" y1="9286" x2="61154" y2="9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508" y="4379813"/>
            <a:ext cx="705062" cy="379649"/>
          </a:xfrm>
          <a:prstGeom prst="rect">
            <a:avLst/>
          </a:prstGeom>
        </p:spPr>
      </p:pic>
      <p:pic>
        <p:nvPicPr>
          <p:cNvPr id="19" name="Resim 18">
            <a:extLst>
              <a:ext uri="{FF2B5EF4-FFF2-40B4-BE49-F238E27FC236}">
                <a16:creationId xmlns:a16="http://schemas.microsoft.com/office/drawing/2014/main" id="{E7D9B9EE-4CD0-488D-939E-99BE6A2AD8E8}"/>
              </a:ext>
            </a:extLst>
          </p:cNvPr>
          <p:cNvPicPr>
            <a:picLocks noChangeAspect="1"/>
          </p:cNvPicPr>
          <p:nvPr/>
        </p:nvPicPr>
        <p:blipFill rotWithShape="1">
          <a:blip r:embed="rId16" cstate="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63810" y1="65063" x2="63810" y2="65063"/>
                        <a14:foregroundMark x1="53571" y1="69247" x2="48929" y2="69456"/>
                        <a14:foregroundMark x1="57262" y1="81172" x2="57262" y2="81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481" t="28421" r="30513" b="7157"/>
          <a:stretch/>
        </p:blipFill>
        <p:spPr>
          <a:xfrm>
            <a:off x="8681801" y="5278900"/>
            <a:ext cx="500533" cy="482793"/>
          </a:xfrm>
          <a:prstGeom prst="rect">
            <a:avLst/>
          </a:prstGeom>
        </p:spPr>
      </p:pic>
      <p:pic>
        <p:nvPicPr>
          <p:cNvPr id="20" name="Resim 19">
            <a:extLst>
              <a:ext uri="{FF2B5EF4-FFF2-40B4-BE49-F238E27FC236}">
                <a16:creationId xmlns:a16="http://schemas.microsoft.com/office/drawing/2014/main" id="{C425C3A3-2238-46A2-B3FE-329963AF605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825" y="3015958"/>
            <a:ext cx="538528" cy="538528"/>
          </a:xfrm>
          <a:prstGeom prst="rect">
            <a:avLst/>
          </a:prstGeom>
        </p:spPr>
      </p:pic>
      <p:sp>
        <p:nvSpPr>
          <p:cNvPr id="21" name="Metin kutusu 20">
            <a:extLst>
              <a:ext uri="{FF2B5EF4-FFF2-40B4-BE49-F238E27FC236}">
                <a16:creationId xmlns:a16="http://schemas.microsoft.com/office/drawing/2014/main" id="{2E5E55E6-0405-4F02-9D58-D03C989C9FD0}"/>
              </a:ext>
            </a:extLst>
          </p:cNvPr>
          <p:cNvSpPr txBox="1"/>
          <p:nvPr/>
        </p:nvSpPr>
        <p:spPr>
          <a:xfrm>
            <a:off x="10021312" y="340454"/>
            <a:ext cx="1864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b="1" dirty="0">
                <a:latin typeface="Candara Light" panose="020E0502030303020204" pitchFamily="34" charset="0"/>
              </a:rPr>
              <a:t>Alıcı Bilgisayar</a:t>
            </a:r>
            <a:endParaRPr lang="en-US" sz="2000" b="1" dirty="0">
              <a:latin typeface="Candara Light" panose="020E0502030303020204" pitchFamily="34" charset="0"/>
            </a:endParaRPr>
          </a:p>
        </p:txBody>
      </p:sp>
      <p:sp>
        <p:nvSpPr>
          <p:cNvPr id="22" name="Dikdörtgen 21">
            <a:extLst>
              <a:ext uri="{FF2B5EF4-FFF2-40B4-BE49-F238E27FC236}">
                <a16:creationId xmlns:a16="http://schemas.microsoft.com/office/drawing/2014/main" id="{4E364DF3-27EE-4FD6-ACF0-61E18C1FE284}"/>
              </a:ext>
            </a:extLst>
          </p:cNvPr>
          <p:cNvSpPr/>
          <p:nvPr/>
        </p:nvSpPr>
        <p:spPr>
          <a:xfrm>
            <a:off x="11454211" y="2427678"/>
            <a:ext cx="45719" cy="2900459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ikdörtgen 22">
            <a:extLst>
              <a:ext uri="{FF2B5EF4-FFF2-40B4-BE49-F238E27FC236}">
                <a16:creationId xmlns:a16="http://schemas.microsoft.com/office/drawing/2014/main" id="{9844DC7F-C371-4F01-BB4B-12A0CD685A8D}"/>
              </a:ext>
            </a:extLst>
          </p:cNvPr>
          <p:cNvSpPr/>
          <p:nvPr/>
        </p:nvSpPr>
        <p:spPr>
          <a:xfrm flipV="1">
            <a:off x="5918492" y="5146612"/>
            <a:ext cx="4361734" cy="45719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ikdörtgen 23">
            <a:extLst>
              <a:ext uri="{FF2B5EF4-FFF2-40B4-BE49-F238E27FC236}">
                <a16:creationId xmlns:a16="http://schemas.microsoft.com/office/drawing/2014/main" id="{83406A0C-575C-4A03-8965-F7120F7FBCE1}"/>
              </a:ext>
            </a:extLst>
          </p:cNvPr>
          <p:cNvSpPr/>
          <p:nvPr/>
        </p:nvSpPr>
        <p:spPr>
          <a:xfrm flipV="1">
            <a:off x="3400425" y="4327463"/>
            <a:ext cx="6879801" cy="45719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ikdörtgen 24">
            <a:extLst>
              <a:ext uri="{FF2B5EF4-FFF2-40B4-BE49-F238E27FC236}">
                <a16:creationId xmlns:a16="http://schemas.microsoft.com/office/drawing/2014/main" id="{622FCBF5-8F02-47C3-8155-8933008EAA2E}"/>
              </a:ext>
            </a:extLst>
          </p:cNvPr>
          <p:cNvSpPr/>
          <p:nvPr/>
        </p:nvSpPr>
        <p:spPr>
          <a:xfrm flipV="1">
            <a:off x="8042285" y="2381958"/>
            <a:ext cx="3456277" cy="45719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ikdörtgen 25">
            <a:extLst>
              <a:ext uri="{FF2B5EF4-FFF2-40B4-BE49-F238E27FC236}">
                <a16:creationId xmlns:a16="http://schemas.microsoft.com/office/drawing/2014/main" id="{6B6BE943-1301-4551-8505-F797501F0125}"/>
              </a:ext>
            </a:extLst>
          </p:cNvPr>
          <p:cNvSpPr/>
          <p:nvPr/>
        </p:nvSpPr>
        <p:spPr>
          <a:xfrm rot="5400000" flipH="1">
            <a:off x="2147957" y="4892292"/>
            <a:ext cx="45719" cy="125601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ikdörtgen 26">
            <a:extLst>
              <a:ext uri="{FF2B5EF4-FFF2-40B4-BE49-F238E27FC236}">
                <a16:creationId xmlns:a16="http://schemas.microsoft.com/office/drawing/2014/main" id="{13AE6DE5-43C7-4454-9CF2-2F740358D389}"/>
              </a:ext>
            </a:extLst>
          </p:cNvPr>
          <p:cNvSpPr/>
          <p:nvPr/>
        </p:nvSpPr>
        <p:spPr>
          <a:xfrm rot="10800000" flipH="1">
            <a:off x="2731742" y="4334130"/>
            <a:ext cx="45719" cy="12101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Resim 28">
            <a:extLst>
              <a:ext uri="{FF2B5EF4-FFF2-40B4-BE49-F238E27FC236}">
                <a16:creationId xmlns:a16="http://schemas.microsoft.com/office/drawing/2014/main" id="{0358C806-E9D0-469A-AB3E-0F96FA1FAFC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497571" y="4986751"/>
            <a:ext cx="2420920" cy="159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2926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5F39908-A297-4FE6-85FD-76290EEABE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98D1C79E-52A2-4B73-9644-90DB71436D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043" y="1490008"/>
            <a:ext cx="4961957" cy="43152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A40D456B-D864-4B05-8C2C-437B8A106E85}"/>
              </a:ext>
            </a:extLst>
          </p:cNvPr>
          <p:cNvSpPr txBox="1"/>
          <p:nvPr/>
        </p:nvSpPr>
        <p:spPr>
          <a:xfrm>
            <a:off x="-1" y="349296"/>
            <a:ext cx="11233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   </a:t>
            </a:r>
            <a:r>
              <a:rPr lang="tr-TR" sz="40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Servo</a:t>
            </a:r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 Kontrolcüsü </a:t>
            </a:r>
            <a:r>
              <a:rPr lang="tr-TR" sz="40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Arduino</a:t>
            </a:r>
            <a:r>
              <a:rPr lang="tr-TR" sz="4000" dirty="0">
                <a:latin typeface="Candara" panose="020E0502030303020204" pitchFamily="34" charset="0"/>
                <a:ea typeface="Yu Gothic Light" panose="020B0300000000000000" pitchFamily="34" charset="-128"/>
              </a:rPr>
              <a:t> Kodu</a:t>
            </a: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BCC4B18D-EA5D-4789-AC89-7A5C3DA9A41F}"/>
              </a:ext>
            </a:extLst>
          </p:cNvPr>
          <p:cNvSpPr txBox="1"/>
          <p:nvPr/>
        </p:nvSpPr>
        <p:spPr>
          <a:xfrm>
            <a:off x="6648450" y="1490008"/>
            <a:ext cx="43053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Veri ayıklaması yapılmadan önce bir miktar gecikme eklenerek Seri port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buffer’ının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dolması beklenmelidir.</a:t>
            </a:r>
          </a:p>
          <a:p>
            <a:endParaRPr lang="tr-TR" sz="24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Potansiyometreler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stabil çalışmadığından pozisyon bilgisinin </a:t>
            </a:r>
            <a:r>
              <a:rPr lang="tr-TR" sz="24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kuantalanması</a:t>
            </a: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verimi artırır.</a:t>
            </a:r>
          </a:p>
          <a:p>
            <a:endParaRPr lang="tr-TR" sz="24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endParaRPr lang="tr-TR" sz="24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4589DB7B-EA1E-45E5-8434-993FF8B6904A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24/25</a:t>
            </a:r>
          </a:p>
        </p:txBody>
      </p:sp>
    </p:spTree>
    <p:extLst>
      <p:ext uri="{BB962C8B-B14F-4D97-AF65-F5344CB8AC3E}">
        <p14:creationId xmlns:p14="http://schemas.microsoft.com/office/powerpoint/2010/main" val="19744547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tin kutusu 6"/>
          <p:cNvSpPr txBox="1"/>
          <p:nvPr/>
        </p:nvSpPr>
        <p:spPr>
          <a:xfrm>
            <a:off x="-2" y="2546955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8800" dirty="0">
                <a:latin typeface="Candara" panose="020E0502030303020204" pitchFamily="34" charset="0"/>
                <a:ea typeface="Yu Gothic Light" panose="020B0300000000000000" pitchFamily="34" charset="-128"/>
              </a:rPr>
              <a:t>Demo</a:t>
            </a:r>
          </a:p>
        </p:txBody>
      </p:sp>
      <p:cxnSp>
        <p:nvCxnSpPr>
          <p:cNvPr id="9" name="Düz Bağlayıcı 8"/>
          <p:cNvCxnSpPr/>
          <p:nvPr/>
        </p:nvCxnSpPr>
        <p:spPr>
          <a:xfrm flipH="1">
            <a:off x="-2" y="4421153"/>
            <a:ext cx="12192001" cy="0"/>
          </a:xfrm>
          <a:prstGeom prst="line">
            <a:avLst/>
          </a:prstGeom>
          <a:ln w="635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Düz Bağlayıcı 9"/>
          <p:cNvCxnSpPr/>
          <p:nvPr/>
        </p:nvCxnSpPr>
        <p:spPr>
          <a:xfrm flipH="1">
            <a:off x="-2" y="2119307"/>
            <a:ext cx="12192001" cy="0"/>
          </a:xfrm>
          <a:prstGeom prst="line">
            <a:avLst/>
          </a:prstGeom>
          <a:ln w="635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15FF6402-945A-4D67-AA2B-4990AFE89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634" y="5067300"/>
            <a:ext cx="1768728" cy="1790700"/>
          </a:xfr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4EA6CD7F-9315-4CAC-8947-2C682AE7A20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25/25</a:t>
            </a:r>
          </a:p>
        </p:txBody>
      </p:sp>
    </p:spTree>
    <p:extLst>
      <p:ext uri="{BB962C8B-B14F-4D97-AF65-F5344CB8AC3E}">
        <p14:creationId xmlns:p14="http://schemas.microsoft.com/office/powerpoint/2010/main" val="1627246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0" y="47397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KAVRAMSAL TASARIM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1643882"/>
            <a:ext cx="121920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Giriş</a:t>
            </a:r>
          </a:p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Uzaktan </a:t>
            </a:r>
            <a:r>
              <a:rPr lang="tr-TR" sz="32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servo</a:t>
            </a:r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 kontrolü kullanım alanları</a:t>
            </a:r>
          </a:p>
          <a:p>
            <a:pPr algn="ctr"/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Arama kurtarma, bomba imha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,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ke</a:t>
            </a:r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şif robotları vb.</a:t>
            </a:r>
          </a:p>
          <a:p>
            <a:pPr algn="ctr"/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Tasarım Kriterleri</a:t>
            </a:r>
          </a:p>
          <a:p>
            <a:pPr algn="ctr"/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Gerçek zamanlı / Minimum Gecikme </a:t>
            </a:r>
          </a:p>
          <a:p>
            <a:pPr algn="ctr"/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Gürbüz(</a:t>
            </a:r>
            <a:r>
              <a:rPr lang="tr-TR" sz="28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Robust</a:t>
            </a:r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)</a:t>
            </a:r>
          </a:p>
          <a:p>
            <a:pPr algn="ctr"/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Doğruluk</a:t>
            </a:r>
          </a:p>
          <a:p>
            <a:pPr algn="ctr"/>
            <a:r>
              <a:rPr lang="tr-TR" sz="28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Uzak Mesafelerde çalışmaya uygunluk</a:t>
            </a:r>
          </a:p>
          <a:p>
            <a:pPr algn="ctr"/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2/25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</p:spTree>
    <p:extLst>
      <p:ext uri="{BB962C8B-B14F-4D97-AF65-F5344CB8AC3E}">
        <p14:creationId xmlns:p14="http://schemas.microsoft.com/office/powerpoint/2010/main" val="2838474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4290646" y="912089"/>
            <a:ext cx="790135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600" dirty="0">
                <a:latin typeface="Candara" panose="020E0502030303020204" pitchFamily="34" charset="0"/>
                <a:ea typeface="Yu Gothic Light" panose="020B0300000000000000" pitchFamily="34" charset="-128"/>
              </a:rPr>
              <a:t>Basitleştirilmiş Model</a:t>
            </a:r>
          </a:p>
          <a:p>
            <a:endParaRPr lang="tr-TR" sz="32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tr-TR" sz="2800" i="1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Servo</a:t>
            </a: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 kontrolü için gerekli iki parametre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Pozisyon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Hız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tr-TR" sz="32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3/25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pic>
        <p:nvPicPr>
          <p:cNvPr id="1026" name="Picture 2" descr="Futaba S3003 Yüksek Torklu Servo Motor">
            <a:extLst>
              <a:ext uri="{FF2B5EF4-FFF2-40B4-BE49-F238E27FC236}">
                <a16:creationId xmlns:a16="http://schemas.microsoft.com/office/drawing/2014/main" id="{1B796652-9F7D-4B82-8823-67240307C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00" b="92300" l="1800" r="97400">
                        <a14:foregroundMark x1="6700" y1="14400" x2="5500" y2="14400"/>
                        <a14:foregroundMark x1="1800" y1="14600" x2="1800" y2="14600"/>
                        <a14:foregroundMark x1="35900" y1="7200" x2="35900" y2="7200"/>
                        <a14:foregroundMark x1="91800" y1="80300" x2="91800" y2="80300"/>
                        <a14:foregroundMark x1="97400" y1="78000" x2="97400" y2="78000"/>
                        <a14:foregroundMark x1="36300" y1="92300" x2="36300" y2="92300"/>
                        <a14:foregroundMark x1="61200" y1="53400" x2="61200" y2="53400"/>
                        <a14:foregroundMark x1="57000" y1="50300" x2="57000" y2="50300"/>
                        <a14:foregroundMark x1="54900" y1="48500" x2="54900" y2="4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972" y="738554"/>
            <a:ext cx="2127738" cy="212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itech Extreme 3D Pro Joystick | www.staples.ca">
            <a:extLst>
              <a:ext uri="{FF2B5EF4-FFF2-40B4-BE49-F238E27FC236}">
                <a16:creationId xmlns:a16="http://schemas.microsoft.com/office/drawing/2014/main" id="{CF7889BD-5311-487C-B4F7-CA5C0C435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100" b="94700" l="2700" r="97300">
                        <a14:foregroundMark x1="29600" y1="5100" x2="29600" y2="5100"/>
                        <a14:foregroundMark x1="7800" y1="81300" x2="7800" y2="81300"/>
                        <a14:foregroundMark x1="2800" y1="79600" x2="2800" y2="79600"/>
                        <a14:foregroundMark x1="48300" y1="94700" x2="48300" y2="94700"/>
                        <a14:foregroundMark x1="97300" y1="82200" x2="97300" y2="82200"/>
                        <a14:backgroundMark x1="12400" y1="77800" x2="12400" y2="77800"/>
                        <a14:backgroundMark x1="7400" y1="71000" x2="11100" y2="69100"/>
                        <a14:backgroundMark x1="13000" y1="70600" x2="13000" y2="70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375" y="3217984"/>
            <a:ext cx="3050931" cy="305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otansiyometre Fiyat ve Modelleri">
            <a:extLst>
              <a:ext uri="{FF2B5EF4-FFF2-40B4-BE49-F238E27FC236}">
                <a16:creationId xmlns:a16="http://schemas.microsoft.com/office/drawing/2014/main" id="{3A747FA9-4D94-4BD6-AF8F-E98DC52EC6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6667" b="90000" l="5833" r="90000">
                        <a14:foregroundMark x1="21250" y1="11250" x2="20833" y2="7917"/>
                        <a14:foregroundMark x1="29583" y1="10417" x2="28750" y2="7083"/>
                        <a14:foregroundMark x1="7083" y1="63750" x2="5833" y2="61250"/>
                        <a14:foregroundMark x1="19167" y1="11667" x2="19167" y2="11667"/>
                        <a14:foregroundMark x1="18333" y1="11667" x2="18333" y2="11667"/>
                        <a14:foregroundMark x1="18333" y1="12500" x2="18333" y2="16250"/>
                        <a14:foregroundMark x1="18333" y1="17500" x2="18750" y2="32917"/>
                        <a14:backgroundMark x1="50833" y1="82083" x2="50833" y2="82083"/>
                        <a14:backgroundMark x1="73750" y1="81667" x2="73750" y2="81667"/>
                        <a14:backgroundMark x1="62500" y1="68750" x2="62500" y2="68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436"/>
          <a:stretch/>
        </p:blipFill>
        <p:spPr bwMode="auto">
          <a:xfrm>
            <a:off x="7993484" y="3547779"/>
            <a:ext cx="1658814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Potansiyometre Fiyat ve Modelleri">
            <a:extLst>
              <a:ext uri="{FF2B5EF4-FFF2-40B4-BE49-F238E27FC236}">
                <a16:creationId xmlns:a16="http://schemas.microsoft.com/office/drawing/2014/main" id="{73033CFE-6ED7-473A-B37E-ED3E73F473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6667" b="90000" l="5833" r="90000">
                        <a14:foregroundMark x1="21250" y1="11250" x2="20833" y2="7917"/>
                        <a14:foregroundMark x1="29583" y1="10417" x2="28750" y2="7083"/>
                        <a14:foregroundMark x1="7083" y1="63750" x2="5833" y2="61250"/>
                        <a14:foregroundMark x1="19167" y1="11667" x2="19167" y2="11667"/>
                        <a14:foregroundMark x1="18333" y1="11667" x2="18333" y2="11667"/>
                        <a14:foregroundMark x1="18333" y1="12500" x2="18333" y2="16250"/>
                        <a14:foregroundMark x1="18333" y1="17500" x2="18750" y2="32917"/>
                        <a14:backgroundMark x1="50833" y1="82083" x2="50833" y2="82083"/>
                        <a14:backgroundMark x1="73750" y1="81667" x2="73750" y2="81667"/>
                        <a14:backgroundMark x1="62500" y1="68750" x2="62500" y2="68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436"/>
          <a:stretch/>
        </p:blipFill>
        <p:spPr bwMode="auto">
          <a:xfrm>
            <a:off x="7344683" y="4155120"/>
            <a:ext cx="1658814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k: Sağ 3">
            <a:extLst>
              <a:ext uri="{FF2B5EF4-FFF2-40B4-BE49-F238E27FC236}">
                <a16:creationId xmlns:a16="http://schemas.microsoft.com/office/drawing/2014/main" id="{A3802278-404E-47DF-8495-E53C99EF070B}"/>
              </a:ext>
            </a:extLst>
          </p:cNvPr>
          <p:cNvSpPr/>
          <p:nvPr/>
        </p:nvSpPr>
        <p:spPr>
          <a:xfrm>
            <a:off x="4914896" y="4862728"/>
            <a:ext cx="1658813" cy="204572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38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5F39908-A297-4FE6-85FD-76290EEABE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C724B3D9-D46C-45F1-83B4-3C53580A3997}"/>
              </a:ext>
            </a:extLst>
          </p:cNvPr>
          <p:cNvSpPr txBox="1"/>
          <p:nvPr/>
        </p:nvSpPr>
        <p:spPr>
          <a:xfrm>
            <a:off x="0" y="36663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600" dirty="0">
                <a:latin typeface="Candara" panose="020E0502030303020204" pitchFamily="34" charset="0"/>
                <a:ea typeface="Yu Gothic Light" panose="020B0300000000000000" pitchFamily="34" charset="-128"/>
              </a:rPr>
              <a:t>Modülasyon Tekniği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3DCF10BC-FC1F-43AA-AAD0-8A11467AF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08" y="1369242"/>
            <a:ext cx="5847615" cy="43857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46489C35-A079-407E-8289-1762085AAAB0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4/25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6504B1CB-94E8-4689-BE9D-BF7217CA61AD}"/>
              </a:ext>
            </a:extLst>
          </p:cNvPr>
          <p:cNvSpPr txBox="1"/>
          <p:nvPr/>
        </p:nvSpPr>
        <p:spPr>
          <a:xfrm>
            <a:off x="6818050" y="1369242"/>
            <a:ext cx="4681491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4PAM – 16QAM</a:t>
            </a:r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Uzun mesafelerde zayıflama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İletilecek veri küçük, gereksiz</a:t>
            </a:r>
          </a:p>
          <a:p>
            <a:endParaRPr lang="tr-TR" sz="32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BPSK – QPSK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BER oranı düşük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Sistem karmaşıklığı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i="1" dirty="0">
                <a:latin typeface="Candara" panose="020E0502030303020204" pitchFamily="34" charset="0"/>
                <a:ea typeface="Yu Gothic Light" panose="020B0300000000000000" pitchFamily="34" charset="-128"/>
              </a:rPr>
              <a:t>Dolaylı yoldan gecikme az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sz="24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BPSK</a:t>
            </a:r>
            <a:endParaRPr lang="tr-TR" sz="24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pic>
        <p:nvPicPr>
          <p:cNvPr id="9" name="Grafik 8" descr="Onay işareti">
            <a:extLst>
              <a:ext uri="{FF2B5EF4-FFF2-40B4-BE49-F238E27FC236}">
                <a16:creationId xmlns:a16="http://schemas.microsoft.com/office/drawing/2014/main" id="{2DAD9C32-7687-4807-840E-96B91AE4B9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76259" y="5067300"/>
            <a:ext cx="507127" cy="50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589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imeSDR Mini is a $135 Open Source Hardware, Full Duplex USB SDR Board">
            <a:extLst>
              <a:ext uri="{FF2B5EF4-FFF2-40B4-BE49-F238E27FC236}">
                <a16:creationId xmlns:a16="http://schemas.microsoft.com/office/drawing/2014/main" id="{858CE701-F66E-4338-A003-F3CF2C167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06" y="1136313"/>
            <a:ext cx="5429250" cy="49931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1658BBCE-389F-4AD6-9E7E-7837D8B41731}"/>
              </a:ext>
            </a:extLst>
          </p:cNvPr>
          <p:cNvSpPr txBox="1"/>
          <p:nvPr/>
        </p:nvSpPr>
        <p:spPr>
          <a:xfrm>
            <a:off x="6590111" y="1257225"/>
            <a:ext cx="521017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LimeSDR</a:t>
            </a:r>
            <a:r>
              <a:rPr lang="tr-TR" sz="2800" dirty="0">
                <a:latin typeface="Candara" panose="020E0502030303020204" pitchFamily="34" charset="0"/>
                <a:ea typeface="Yu Gothic Light" panose="020B0300000000000000" pitchFamily="34" charset="-128"/>
              </a:rPr>
              <a:t> Hakkında</a:t>
            </a:r>
          </a:p>
          <a:p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Windows Driver </a:t>
            </a:r>
          </a:p>
          <a:p>
            <a:r>
              <a:rPr lang="tr-TR" sz="24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PothosSDR</a:t>
            </a:r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 </a:t>
            </a:r>
            <a:r>
              <a:rPr lang="tr-TR" sz="24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Env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ironment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GNU Radio 3.7 (Python 2.7)</a:t>
            </a:r>
            <a:endParaRPr lang="tr-TR" sz="2400" dirty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*Linux : File </a:t>
            </a:r>
            <a:r>
              <a:rPr lang="tr-TR" sz="24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Sink</a:t>
            </a:r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 desteği</a:t>
            </a:r>
          </a:p>
          <a:p>
            <a:endParaRPr lang="en-US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r>
              <a:rPr lang="tr-TR" sz="2800" dirty="0">
                <a:latin typeface="Candara" panose="020E0502030303020204" pitchFamily="34" charset="0"/>
                <a:ea typeface="Yu Gothic Light" panose="020B0300000000000000" pitchFamily="34" charset="-128"/>
              </a:rPr>
              <a:t>A</a:t>
            </a:r>
            <a:r>
              <a:rPr lang="en-US" sz="28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rduino</a:t>
            </a:r>
            <a:r>
              <a:rPr lang="en-US" sz="2800" dirty="0">
                <a:latin typeface="Candara" panose="020E0502030303020204" pitchFamily="34" charset="0"/>
                <a:ea typeface="Yu Gothic Light" panose="020B0300000000000000" pitchFamily="34" charset="-128"/>
              </a:rPr>
              <a:t> UNO</a:t>
            </a:r>
          </a:p>
          <a:p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Yaygın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 gel</a:t>
            </a:r>
            <a:r>
              <a:rPr lang="tr-TR" sz="2400" dirty="0" err="1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iştirme</a:t>
            </a:r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 kartı</a:t>
            </a:r>
          </a:p>
          <a:p>
            <a:r>
              <a:rPr lang="tr-TR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Sayısız doküman desteği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5B4A0307-C8C8-496B-85B7-635CF23D90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729" b="90352" l="6163" r="93256">
                        <a14:foregroundMark x1="29977" y1="9125" x2="53488" y2="9648"/>
                        <a14:foregroundMark x1="25930" y1="9035" x2="29868" y2="9123"/>
                        <a14:foregroundMark x1="30484" y1="89107" x2="37907" y2="88208"/>
                        <a14:foregroundMark x1="18953" y1="90505" x2="27455" y2="89475"/>
                        <a14:foregroundMark x1="37907" y1="88208" x2="38140" y2="88208"/>
                        <a14:foregroundMark x1="34651" y1="78560" x2="39070" y2="78407"/>
                        <a14:foregroundMark x1="42326" y1="78714" x2="45698" y2="78407"/>
                        <a14:foregroundMark x1="11395" y1="33384" x2="16977" y2="32312"/>
                        <a14:foregroundMark x1="6512" y1="28790" x2="6279" y2="30475"/>
                        <a14:foregroundMark x1="59767" y1="64778" x2="65814" y2="65084"/>
                        <a14:foregroundMark x1="53605" y1="65697" x2="54302" y2="69066"/>
                        <a14:foregroundMark x1="70930" y1="65237" x2="71977" y2="67075"/>
                        <a14:foregroundMark x1="91163" y1="43645" x2="93256" y2="52527"/>
                        <a14:foregroundMark x1="59767" y1="31700" x2="61395" y2="27565"/>
                        <a14:foregroundMark x1="56744" y1="30322" x2="54419" y2="29709"/>
                        <a14:foregroundMark x1="57558" y1="28178" x2="58837" y2="29556"/>
                        <a14:foregroundMark x1="58605" y1="30781" x2="54884" y2="31853"/>
                        <a14:foregroundMark x1="52326" y1="31394" x2="51163" y2="28637"/>
                        <a14:foregroundMark x1="60349" y1="26187" x2="62907" y2="25727"/>
                        <a14:foregroundMark x1="37442" y1="75498" x2="31977" y2="75804"/>
                        <a14:foregroundMark x1="34186" y1="82848" x2="33721" y2="81470"/>
                        <a14:foregroundMark x1="42442" y1="82389" x2="43721" y2="82389"/>
                        <a14:foregroundMark x1="18721" y1="12711" x2="19070" y2="12864"/>
                        <a14:foregroundMark x1="19186" y1="12251" x2="18256" y2="12864"/>
                        <a14:foregroundMark x1="19070" y1="12711" x2="18721" y2="13629"/>
                        <a14:foregroundMark x1="20465" y1="79786" x2="21860" y2="77642"/>
                        <a14:foregroundMark x1="28837" y1="10413" x2="30233" y2="11179"/>
                        <a14:foregroundMark x1="30698" y1="11639" x2="31395" y2="12098"/>
                        <a14:foregroundMark x1="30930" y1="11945" x2="30116" y2="11945"/>
                        <a14:foregroundMark x1="30116" y1="90352" x2="28372" y2="88515"/>
                        <a14:foregroundMark x1="19302" y1="74885" x2="19884" y2="79173"/>
                        <a14:foregroundMark x1="21977" y1="79020" x2="23256" y2="83308"/>
                        <a14:foregroundMark x1="17791" y1="83614" x2="13488" y2="79173"/>
                        <a14:foregroundMark x1="21395" y1="67688" x2="21047" y2="63093"/>
                        <a14:foregroundMark x1="79070" y1="66922" x2="83721" y2="65544"/>
                        <a14:foregroundMark x1="36163" y1="38897" x2="36279" y2="37672"/>
                        <a14:foregroundMark x1="30116" y1="87289" x2="27093" y2="88055"/>
                        <a14:foregroundMark x1="29419" y1="88361" x2="27442" y2="89587"/>
                        <a14:foregroundMark x1="39884" y1="18070" x2="29884" y2="17305"/>
                        <a14:backgroundMark x1="6512" y1="12098" x2="6860" y2="5207"/>
                        <a14:backgroundMark x1="6860" y1="9648" x2="4884" y2="16233"/>
                        <a14:backgroundMark x1="4884" y1="16233" x2="6279" y2="4594"/>
                        <a14:backgroundMark x1="93488" y1="35528" x2="93023" y2="35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9" t="5613" r="2801" b="5896"/>
          <a:stretch/>
        </p:blipFill>
        <p:spPr>
          <a:xfrm>
            <a:off x="7292917" y="4858211"/>
            <a:ext cx="2310912" cy="1639959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25DD54E9-6A26-44D4-9E98-39647CAF968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78" b="89778" l="9333" r="89778">
                        <a14:foregroundMark x1="40000" y1="64889" x2="43556" y2="66667"/>
                        <a14:foregroundMark x1="56889" y1="27556" x2="61333" y2="27556"/>
                        <a14:foregroundMark x1="62222" y1="14222" x2="62222" y2="14222"/>
                        <a14:foregroundMark x1="69778" y1="84889" x2="69778" y2="82222"/>
                        <a14:foregroundMark x1="63111" y1="82667" x2="62667" y2="83556"/>
                        <a14:foregroundMark x1="83111" y1="82667" x2="83556" y2="83111"/>
                        <a14:foregroundMark x1="52000" y1="83111" x2="51111" y2="81778"/>
                        <a14:foregroundMark x1="40000" y1="84000" x2="40000" y2="84000"/>
                        <a14:foregroundMark x1="19111" y1="81778" x2="19111" y2="81778"/>
                        <a14:foregroundMark x1="20444" y1="76444" x2="20444" y2="76444"/>
                        <a14:foregroundMark x1="9333" y1="82222" x2="9333" y2="82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1257225"/>
            <a:ext cx="1240926" cy="1240926"/>
          </a:xfrm>
          <a:prstGeom prst="rect">
            <a:avLst/>
          </a:prstGeom>
        </p:spPr>
      </p:pic>
      <p:pic>
        <p:nvPicPr>
          <p:cNvPr id="10" name="İçerik Yer Tutucusu 4">
            <a:extLst>
              <a:ext uri="{FF2B5EF4-FFF2-40B4-BE49-F238E27FC236}">
                <a16:creationId xmlns:a16="http://schemas.microsoft.com/office/drawing/2014/main" id="{3A9884A6-4A8C-4113-931D-7A57D84CF2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  <p:sp>
        <p:nvSpPr>
          <p:cNvPr id="11" name="Metin kutusu 10">
            <a:extLst>
              <a:ext uri="{FF2B5EF4-FFF2-40B4-BE49-F238E27FC236}">
                <a16:creationId xmlns:a16="http://schemas.microsoft.com/office/drawing/2014/main" id="{C4D7A8E9-FD9A-4BA5-874E-32F2C97B180D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5/25</a:t>
            </a: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2448B295-BCC9-4F56-879A-56DDC66AF8BF}"/>
              </a:ext>
            </a:extLst>
          </p:cNvPr>
          <p:cNvSpPr txBox="1"/>
          <p:nvPr/>
        </p:nvSpPr>
        <p:spPr>
          <a:xfrm>
            <a:off x="0" y="27871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600" dirty="0">
                <a:latin typeface="Candara" panose="020E0502030303020204" pitchFamily="34" charset="0"/>
                <a:ea typeface="Yu Gothic Light" panose="020B0300000000000000" pitchFamily="34" charset="-128"/>
              </a:rPr>
              <a:t>Donanım / Yazılım</a:t>
            </a:r>
          </a:p>
        </p:txBody>
      </p:sp>
      <p:pic>
        <p:nvPicPr>
          <p:cNvPr id="13" name="Grafik 12" descr="Onay işareti">
            <a:extLst>
              <a:ext uri="{FF2B5EF4-FFF2-40B4-BE49-F238E27FC236}">
                <a16:creationId xmlns:a16="http://schemas.microsoft.com/office/drawing/2014/main" id="{15111747-B2F5-4120-8AD1-2131FE50AEC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790686" y="6190616"/>
            <a:ext cx="507127" cy="50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02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Düz Bağlayıcı 5">
            <a:extLst>
              <a:ext uri="{FF2B5EF4-FFF2-40B4-BE49-F238E27FC236}">
                <a16:creationId xmlns:a16="http://schemas.microsoft.com/office/drawing/2014/main" id="{533CC168-FF16-463F-B4E3-29E7D5F054B8}"/>
              </a:ext>
            </a:extLst>
          </p:cNvPr>
          <p:cNvCxnSpPr>
            <a:cxnSpLocks/>
          </p:cNvCxnSpPr>
          <p:nvPr/>
        </p:nvCxnSpPr>
        <p:spPr>
          <a:xfrm flipH="1">
            <a:off x="6066692" y="986432"/>
            <a:ext cx="11103" cy="207329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" name="Resim 6">
            <a:extLst>
              <a:ext uri="{FF2B5EF4-FFF2-40B4-BE49-F238E27FC236}">
                <a16:creationId xmlns:a16="http://schemas.microsoft.com/office/drawing/2014/main" id="{EF9A579E-BACB-4087-9D63-5F8A703EF4E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0326" y1="61765" x2="39565" y2="63299"/>
                        <a14:foregroundMark x1="39565" y1="63299" x2="50435" y2="62660"/>
                        <a14:foregroundMark x1="50435" y1="62660" x2="64891" y2="64450"/>
                        <a14:foregroundMark x1="28696" y1="63299" x2="28913" y2="653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93" t="14286" r="14406" b="19498"/>
          <a:stretch/>
        </p:blipFill>
        <p:spPr>
          <a:xfrm>
            <a:off x="45058" y="713722"/>
            <a:ext cx="2554254" cy="1985618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B6FAFABA-EBD7-4D37-AC5D-FCC8AA0685E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729" b="90352" l="6163" r="93256">
                        <a14:foregroundMark x1="29977" y1="9125" x2="53488" y2="9648"/>
                        <a14:foregroundMark x1="25930" y1="9035" x2="29868" y2="9123"/>
                        <a14:foregroundMark x1="30484" y1="89107" x2="37907" y2="88208"/>
                        <a14:foregroundMark x1="18953" y1="90505" x2="27455" y2="89475"/>
                        <a14:foregroundMark x1="37907" y1="88208" x2="38140" y2="88208"/>
                        <a14:foregroundMark x1="34651" y1="78560" x2="39070" y2="78407"/>
                        <a14:foregroundMark x1="42326" y1="78714" x2="45698" y2="78407"/>
                        <a14:foregroundMark x1="11395" y1="33384" x2="16977" y2="32312"/>
                        <a14:foregroundMark x1="6512" y1="28790" x2="6279" y2="30475"/>
                        <a14:foregroundMark x1="59767" y1="64778" x2="65814" y2="65084"/>
                        <a14:foregroundMark x1="53605" y1="65697" x2="54302" y2="69066"/>
                        <a14:foregroundMark x1="70930" y1="65237" x2="71977" y2="67075"/>
                        <a14:foregroundMark x1="91163" y1="43645" x2="93256" y2="52527"/>
                        <a14:foregroundMark x1="59767" y1="31700" x2="61395" y2="27565"/>
                        <a14:foregroundMark x1="56744" y1="30322" x2="54419" y2="29709"/>
                        <a14:foregroundMark x1="57558" y1="28178" x2="58837" y2="29556"/>
                        <a14:foregroundMark x1="58605" y1="30781" x2="54884" y2="31853"/>
                        <a14:foregroundMark x1="52326" y1="31394" x2="51163" y2="28637"/>
                        <a14:foregroundMark x1="60349" y1="26187" x2="62907" y2="25727"/>
                        <a14:foregroundMark x1="37442" y1="75498" x2="31977" y2="75804"/>
                        <a14:foregroundMark x1="34186" y1="82848" x2="33721" y2="81470"/>
                        <a14:foregroundMark x1="42442" y1="82389" x2="43721" y2="82389"/>
                        <a14:foregroundMark x1="18721" y1="12711" x2="19070" y2="12864"/>
                        <a14:foregroundMark x1="19186" y1="12251" x2="18256" y2="12864"/>
                        <a14:foregroundMark x1="19070" y1="12711" x2="18721" y2="13629"/>
                        <a14:foregroundMark x1="20465" y1="79786" x2="21860" y2="77642"/>
                        <a14:foregroundMark x1="28837" y1="10413" x2="30233" y2="11179"/>
                        <a14:foregroundMark x1="30698" y1="11639" x2="31395" y2="12098"/>
                        <a14:foregroundMark x1="30930" y1="11945" x2="30116" y2="11945"/>
                        <a14:foregroundMark x1="30116" y1="90352" x2="28372" y2="88515"/>
                        <a14:foregroundMark x1="19302" y1="74885" x2="19884" y2="79173"/>
                        <a14:foregroundMark x1="21977" y1="79020" x2="23256" y2="83308"/>
                        <a14:foregroundMark x1="17791" y1="83614" x2="13488" y2="79173"/>
                        <a14:foregroundMark x1="21395" y1="67688" x2="21047" y2="63093"/>
                        <a14:foregroundMark x1="79070" y1="66922" x2="83721" y2="65544"/>
                        <a14:foregroundMark x1="36163" y1="38897" x2="36279" y2="37672"/>
                        <a14:foregroundMark x1="30116" y1="87289" x2="27093" y2="88055"/>
                        <a14:foregroundMark x1="29419" y1="88361" x2="27442" y2="89587"/>
                        <a14:foregroundMark x1="39884" y1="18070" x2="29884" y2="17305"/>
                        <a14:backgroundMark x1="6512" y1="12098" x2="6860" y2="5207"/>
                        <a14:backgroundMark x1="6860" y1="9648" x2="4884" y2="16233"/>
                        <a14:backgroundMark x1="4884" y1="16233" x2="6279" y2="4594"/>
                        <a14:backgroundMark x1="93488" y1="35528" x2="93023" y2="35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9" t="5613" r="2801" b="5896"/>
          <a:stretch/>
        </p:blipFill>
        <p:spPr>
          <a:xfrm>
            <a:off x="587981" y="3864237"/>
            <a:ext cx="1570369" cy="1114426"/>
          </a:xfrm>
          <a:prstGeom prst="rect">
            <a:avLst/>
          </a:prstGeo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0627F044-658C-4FD3-957E-3C5FDC3546D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069" b="89914" l="8256" r="93140">
                        <a14:foregroundMark x1="26977" y1="19020" x2="34535" y2="14890"/>
                        <a14:foregroundMark x1="34535" y1="14890" x2="41512" y2="14313"/>
                        <a14:foregroundMark x1="66860" y1="20749" x2="74884" y2="17867"/>
                        <a14:foregroundMark x1="74884" y1="17867" x2="74419" y2="9606"/>
                        <a14:foregroundMark x1="74419" y1="9606" x2="67209" y2="5764"/>
                        <a14:foregroundMark x1="67209" y1="5764" x2="48023" y2="5764"/>
                        <a14:foregroundMark x1="48023" y1="5764" x2="38140" y2="8261"/>
                        <a14:foregroundMark x1="38140" y1="8261" x2="31512" y2="13064"/>
                        <a14:foregroundMark x1="31512" y1="13064" x2="40930" y2="17675"/>
                        <a14:foregroundMark x1="40930" y1="17675" x2="48256" y2="17675"/>
                        <a14:foregroundMark x1="54186" y1="18636" x2="28837" y2="19981"/>
                        <a14:foregroundMark x1="24070" y1="30548" x2="32558" y2="34390"/>
                        <a14:foregroundMark x1="32558" y1="34390" x2="53953" y2="35543"/>
                        <a14:foregroundMark x1="20000" y1="54755" x2="61395" y2="57349"/>
                        <a14:foregroundMark x1="61395" y1="57349" x2="74884" y2="56388"/>
                        <a14:foregroundMark x1="21744" y1="75504" x2="62907" y2="79635"/>
                        <a14:foregroundMark x1="62907" y1="79635" x2="70698" y2="78578"/>
                        <a14:foregroundMark x1="78837" y1="76945" x2="87442" y2="72815"/>
                        <a14:foregroundMark x1="87442" y1="72815" x2="86279" y2="31604"/>
                        <a14:foregroundMark x1="86279" y1="31604" x2="85814" y2="29875"/>
                        <a14:foregroundMark x1="92442" y1="25648" x2="93140" y2="40634"/>
                        <a14:foregroundMark x1="8256" y1="76273" x2="12558" y2="248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846" b="9488"/>
          <a:stretch/>
        </p:blipFill>
        <p:spPr>
          <a:xfrm>
            <a:off x="10280225" y="4042041"/>
            <a:ext cx="1367729" cy="1434842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CC149A93-2EF3-4210-A912-8BAD98752B4C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6970" b="87879" l="26144" r="73203">
                        <a14:foregroundMark x1="52941" y1="16061" x2="48039" y2="15455"/>
                        <a14:foregroundMark x1="60784" y1="12121" x2="59150" y2="10909"/>
                        <a14:foregroundMark x1="32353" y1="10606" x2="34641" y2="8788"/>
                        <a14:foregroundMark x1="41176" y1="7576" x2="43137" y2="6970"/>
                        <a14:foregroundMark x1="73203" y1="48182" x2="73203" y2="49697"/>
                        <a14:foregroundMark x1="28758" y1="71515" x2="28758" y2="74545"/>
                        <a14:foregroundMark x1="46405" y1="83939" x2="46732" y2="83939"/>
                        <a14:foregroundMark x1="26144" y1="73636" x2="26144" y2="73636"/>
                        <a14:foregroundMark x1="41830" y1="87879" x2="41830" y2="878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912" t="3288" r="20509" b="8881"/>
          <a:stretch/>
        </p:blipFill>
        <p:spPr>
          <a:xfrm>
            <a:off x="3436490" y="1233425"/>
            <a:ext cx="660006" cy="1085758"/>
          </a:xfrm>
          <a:prstGeom prst="rect">
            <a:avLst/>
          </a:prstGeom>
        </p:spPr>
      </p:pic>
      <p:pic>
        <p:nvPicPr>
          <p:cNvPr id="17" name="Resim 16">
            <a:extLst>
              <a:ext uri="{FF2B5EF4-FFF2-40B4-BE49-F238E27FC236}">
                <a16:creationId xmlns:a16="http://schemas.microsoft.com/office/drawing/2014/main" id="{2832AB73-ED9D-4C86-A867-00149991312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998" y="4865709"/>
            <a:ext cx="1210099" cy="1210099"/>
          </a:xfrm>
          <a:prstGeom prst="rect">
            <a:avLst/>
          </a:prstGeom>
        </p:spPr>
      </p:pic>
      <p:pic>
        <p:nvPicPr>
          <p:cNvPr id="23" name="Resim 22">
            <a:extLst>
              <a:ext uri="{FF2B5EF4-FFF2-40B4-BE49-F238E27FC236}">
                <a16:creationId xmlns:a16="http://schemas.microsoft.com/office/drawing/2014/main" id="{54BEC9DD-AB6A-4265-8F67-7905924E742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778" b="89778" l="9333" r="89778">
                        <a14:foregroundMark x1="40000" y1="64889" x2="43556" y2="66667"/>
                        <a14:foregroundMark x1="56889" y1="27556" x2="61333" y2="27556"/>
                        <a14:foregroundMark x1="62222" y1="14222" x2="62222" y2="14222"/>
                        <a14:foregroundMark x1="69778" y1="84889" x2="69778" y2="82222"/>
                        <a14:foregroundMark x1="63111" y1="82667" x2="62667" y2="83556"/>
                        <a14:foregroundMark x1="83111" y1="82667" x2="83556" y2="83111"/>
                        <a14:foregroundMark x1="52000" y1="83111" x2="51111" y2="81778"/>
                        <a14:foregroundMark x1="40000" y1="84000" x2="40000" y2="84000"/>
                        <a14:foregroundMark x1="19111" y1="81778" x2="19111" y2="81778"/>
                        <a14:foregroundMark x1="20444" y1="76444" x2="20444" y2="76444"/>
                        <a14:foregroundMark x1="9333" y1="82222" x2="9333" y2="82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786" y="1670605"/>
            <a:ext cx="607752" cy="607752"/>
          </a:xfrm>
          <a:prstGeom prst="rect">
            <a:avLst/>
          </a:prstGeom>
        </p:spPr>
      </p:pic>
      <p:pic>
        <p:nvPicPr>
          <p:cNvPr id="25" name="Resim 24">
            <a:extLst>
              <a:ext uri="{FF2B5EF4-FFF2-40B4-BE49-F238E27FC236}">
                <a16:creationId xmlns:a16="http://schemas.microsoft.com/office/drawing/2014/main" id="{5E381ECE-1FED-48B2-99CA-7DDFA4DE5085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923" y="1818414"/>
            <a:ext cx="538528" cy="538528"/>
          </a:xfrm>
          <a:prstGeom prst="rect">
            <a:avLst/>
          </a:prstGeom>
        </p:spPr>
      </p:pic>
      <p:pic>
        <p:nvPicPr>
          <p:cNvPr id="27" name="Resim 26">
            <a:extLst>
              <a:ext uri="{FF2B5EF4-FFF2-40B4-BE49-F238E27FC236}">
                <a16:creationId xmlns:a16="http://schemas.microsoft.com/office/drawing/2014/main" id="{123E6569-383D-4001-8D42-F648F4D6544E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9286" b="90000" l="3462" r="94231">
                        <a14:foregroundMark x1="8462" y1="47143" x2="7308" y2="42857"/>
                        <a14:foregroundMark x1="6538" y1="41429" x2="3846" y2="45714"/>
                        <a14:foregroundMark x1="90769" y1="43571" x2="91154" y2="43571"/>
                        <a14:foregroundMark x1="94615" y1="45714" x2="94615" y2="45714"/>
                        <a14:foregroundMark x1="61154" y1="9286" x2="61154" y2="9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255" y="3120984"/>
            <a:ext cx="705062" cy="379649"/>
          </a:xfrm>
          <a:prstGeom prst="rect">
            <a:avLst/>
          </a:prstGeom>
        </p:spPr>
      </p:pic>
      <p:pic>
        <p:nvPicPr>
          <p:cNvPr id="31" name="Resim 30">
            <a:extLst>
              <a:ext uri="{FF2B5EF4-FFF2-40B4-BE49-F238E27FC236}">
                <a16:creationId xmlns:a16="http://schemas.microsoft.com/office/drawing/2014/main" id="{C43392D4-55C5-4E1F-B6AC-669E8C1CFB81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39308" y1="35154" x2="38769" y2="34692"/>
                        <a14:foregroundMark x1="52769" y1="32615" x2="52231" y2="30308"/>
                        <a14:foregroundMark x1="60154" y1="28308" x2="60154" y2="25692"/>
                        <a14:foregroundMark x1="67538" y1="21538" x2="66692" y2="180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834" y="1383547"/>
            <a:ext cx="907997" cy="907997"/>
          </a:xfrm>
          <a:prstGeom prst="rect">
            <a:avLst/>
          </a:prstGeom>
        </p:spPr>
      </p:pic>
      <p:pic>
        <p:nvPicPr>
          <p:cNvPr id="34" name="Resim 33">
            <a:extLst>
              <a:ext uri="{FF2B5EF4-FFF2-40B4-BE49-F238E27FC236}">
                <a16:creationId xmlns:a16="http://schemas.microsoft.com/office/drawing/2014/main" id="{C8E47A42-8F18-48F7-8101-881D717A01C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0326" y1="61765" x2="39565" y2="63299"/>
                        <a14:foregroundMark x1="39565" y1="63299" x2="50435" y2="62660"/>
                        <a14:foregroundMark x1="50435" y1="62660" x2="64891" y2="64450"/>
                        <a14:foregroundMark x1="28696" y1="63299" x2="28913" y2="653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93" t="14286" r="14406" b="19498"/>
          <a:stretch/>
        </p:blipFill>
        <p:spPr>
          <a:xfrm>
            <a:off x="9548644" y="713722"/>
            <a:ext cx="2554254" cy="1985618"/>
          </a:xfrm>
          <a:prstGeom prst="rect">
            <a:avLst/>
          </a:prstGeom>
        </p:spPr>
      </p:pic>
      <p:pic>
        <p:nvPicPr>
          <p:cNvPr id="35" name="Resim 34">
            <a:extLst>
              <a:ext uri="{FF2B5EF4-FFF2-40B4-BE49-F238E27FC236}">
                <a16:creationId xmlns:a16="http://schemas.microsoft.com/office/drawing/2014/main" id="{84EA5C5E-4E80-4DBF-9968-0D5D82DCBA5A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6970" b="87879" l="26144" r="73203">
                        <a14:foregroundMark x1="52941" y1="16061" x2="48039" y2="15455"/>
                        <a14:foregroundMark x1="60784" y1="12121" x2="59150" y2="10909"/>
                        <a14:foregroundMark x1="32353" y1="10606" x2="34641" y2="8788"/>
                        <a14:foregroundMark x1="41176" y1="7576" x2="43137" y2="6970"/>
                        <a14:foregroundMark x1="73203" y1="48182" x2="73203" y2="49697"/>
                        <a14:foregroundMark x1="28758" y1="71515" x2="28758" y2="74545"/>
                        <a14:foregroundMark x1="46405" y1="83939" x2="46732" y2="83939"/>
                        <a14:foregroundMark x1="26144" y1="73636" x2="26144" y2="73636"/>
                        <a14:foregroundMark x1="41830" y1="87879" x2="41830" y2="878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912" t="3288" r="20509" b="8881"/>
          <a:stretch/>
        </p:blipFill>
        <p:spPr>
          <a:xfrm>
            <a:off x="8121551" y="1233425"/>
            <a:ext cx="660006" cy="1085758"/>
          </a:xfrm>
          <a:prstGeom prst="rect">
            <a:avLst/>
          </a:prstGeom>
        </p:spPr>
      </p:pic>
      <p:pic>
        <p:nvPicPr>
          <p:cNvPr id="36" name="Resim 35">
            <a:extLst>
              <a:ext uri="{FF2B5EF4-FFF2-40B4-BE49-F238E27FC236}">
                <a16:creationId xmlns:a16="http://schemas.microsoft.com/office/drawing/2014/main" id="{B3A49D85-1178-481F-B846-E9F493733B9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778" b="89778" l="9333" r="89778">
                        <a14:foregroundMark x1="40000" y1="64889" x2="43556" y2="66667"/>
                        <a14:foregroundMark x1="56889" y1="27556" x2="61333" y2="27556"/>
                        <a14:foregroundMark x1="62222" y1="14222" x2="62222" y2="14222"/>
                        <a14:foregroundMark x1="69778" y1="84889" x2="69778" y2="82222"/>
                        <a14:foregroundMark x1="63111" y1="82667" x2="62667" y2="83556"/>
                        <a14:foregroundMark x1="83111" y1="82667" x2="83556" y2="83111"/>
                        <a14:foregroundMark x1="52000" y1="83111" x2="51111" y2="81778"/>
                        <a14:foregroundMark x1="40000" y1="84000" x2="40000" y2="84000"/>
                        <a14:foregroundMark x1="19111" y1="81778" x2="19111" y2="81778"/>
                        <a14:foregroundMark x1="20444" y1="76444" x2="20444" y2="76444"/>
                        <a14:foregroundMark x1="9333" y1="82222" x2="9333" y2="82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367" y="1635993"/>
            <a:ext cx="607752" cy="607752"/>
          </a:xfrm>
          <a:prstGeom prst="rect">
            <a:avLst/>
          </a:prstGeom>
        </p:spPr>
      </p:pic>
      <p:pic>
        <p:nvPicPr>
          <p:cNvPr id="37" name="Resim 36">
            <a:extLst>
              <a:ext uri="{FF2B5EF4-FFF2-40B4-BE49-F238E27FC236}">
                <a16:creationId xmlns:a16="http://schemas.microsoft.com/office/drawing/2014/main" id="{70D0A9EB-F3EB-448D-B81D-E90943BECA2F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861" y="1817634"/>
            <a:ext cx="538528" cy="538528"/>
          </a:xfrm>
          <a:prstGeom prst="rect">
            <a:avLst/>
          </a:prstGeom>
        </p:spPr>
      </p:pic>
      <p:pic>
        <p:nvPicPr>
          <p:cNvPr id="38" name="Resim 37">
            <a:extLst>
              <a:ext uri="{FF2B5EF4-FFF2-40B4-BE49-F238E27FC236}">
                <a16:creationId xmlns:a16="http://schemas.microsoft.com/office/drawing/2014/main" id="{3088088D-4CBE-4C1E-A0C9-795E50646D8E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10000" r="90000">
                        <a14:foregroundMark x1="39308" y1="35154" x2="38769" y2="34692"/>
                        <a14:foregroundMark x1="52769" y1="32615" x2="52231" y2="30308"/>
                        <a14:foregroundMark x1="60154" y1="28308" x2="60154" y2="25692"/>
                        <a14:foregroundMark x1="67538" y1="21538" x2="66692" y2="180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12828" y="1383547"/>
            <a:ext cx="983739" cy="907997"/>
          </a:xfrm>
          <a:prstGeom prst="rect">
            <a:avLst/>
          </a:prstGeom>
        </p:spPr>
      </p:pic>
      <p:pic>
        <p:nvPicPr>
          <p:cNvPr id="40" name="Resim 39">
            <a:extLst>
              <a:ext uri="{FF2B5EF4-FFF2-40B4-BE49-F238E27FC236}">
                <a16:creationId xmlns:a16="http://schemas.microsoft.com/office/drawing/2014/main" id="{A9119B47-AD6A-4C32-8B84-700AB84BECB0}"/>
              </a:ext>
            </a:extLst>
          </p:cNvPr>
          <p:cNvPicPr>
            <a:picLocks noChangeAspect="1"/>
          </p:cNvPicPr>
          <p:nvPr/>
        </p:nvPicPr>
        <p:blipFill rotWithShape="1">
          <a:blip r:embed="rId21" cstate="print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0000" b="90000" l="10000" r="90000">
                        <a14:foregroundMark x1="47500" y1="42750" x2="47000" y2="47250"/>
                        <a14:foregroundMark x1="53167" y1="40250" x2="53500" y2="35250"/>
                        <a14:foregroundMark x1="58699" y1="17692" x2="59667" y2="17750"/>
                        <a14:foregroundMark x1="56051" y1="17535" x2="58416" y2="17676"/>
                        <a14:foregroundMark x1="38667" y1="16500" x2="55347" y2="17493"/>
                        <a14:foregroundMark x1="58281" y1="16934" x2="55633" y2="16180"/>
                        <a14:foregroundMark x1="58781" y1="17076" x2="58789" y2="17078"/>
                        <a14:foregroundMark x1="64667" y1="18750" x2="58866" y2="17100"/>
                        <a14:foregroundMark x1="66333" y1="16500" x2="66667" y2="21500"/>
                        <a14:foregroundMark x1="68222" y1="31750" x2="68833" y2="38250"/>
                        <a14:foregroundMark x1="68197" y1="31481" x2="68222" y2="31750"/>
                        <a14:foregroundMark x1="67869" y1="28000" x2="68165" y2="31146"/>
                        <a14:foregroundMark x1="67000" y1="18750" x2="67510" y2="24177"/>
                        <a14:foregroundMark x1="68345" y1="47907" x2="68333" y2="48250"/>
                        <a14:foregroundMark x1="68459" y1="44739" x2="68387" y2="46750"/>
                        <a14:foregroundMark x1="68822" y1="34564" x2="68551" y2="42167"/>
                        <a14:foregroundMark x1="68833" y1="34250" x2="68841" y2="34031"/>
                        <a14:foregroundMark x1="63614" y1="51323" x2="56500" y2="51000"/>
                        <a14:foregroundMark x1="67500" y1="51500" x2="64568" y2="51367"/>
                        <a14:foregroundMark x1="56068" y1="49000" x2="53667" y2="49000"/>
                        <a14:foregroundMark x1="57833" y1="49000" x2="56761" y2="49000"/>
                        <a14:foregroundMark x1="60358" y1="46434" x2="59833" y2="36000"/>
                        <a14:foregroundMark x1="60461" y1="48468" x2="60399" y2="47245"/>
                        <a14:foregroundMark x1="59833" y1="36000" x2="59833" y2="36000"/>
                        <a14:foregroundMark x1="61333" y1="30234" x2="61333" y2="27500"/>
                        <a14:foregroundMark x1="55790" y1="28250" x2="51833" y2="28250"/>
                        <a14:foregroundMark x1="61333" y1="28250" x2="60469" y2="28250"/>
                        <a14:foregroundMark x1="45167" y1="29500" x2="35667" y2="27750"/>
                        <a14:foregroundMark x1="35667" y1="27750" x2="33333" y2="26000"/>
                        <a14:foregroundMark x1="31367" y1="39380" x2="30667" y2="43250"/>
                        <a14:foregroundMark x1="32836" y1="31250" x2="31901" y2="36425"/>
                        <a14:foregroundMark x1="33333" y1="28500" x2="32836" y2="31250"/>
                        <a14:foregroundMark x1="30667" y1="43750" x2="31833" y2="44500"/>
                        <a14:foregroundMark x1="29500" y1="43000" x2="30667" y2="43750"/>
                        <a14:foregroundMark x1="34500" y1="58750" x2="43667" y2="59500"/>
                        <a14:foregroundMark x1="52167" y1="66750" x2="52500" y2="71250"/>
                        <a14:foregroundMark x1="53333" y1="77750" x2="51667" y2="77250"/>
                        <a14:foregroundMark x1="47833" y1="88500" x2="47833" y2="88500"/>
                        <a14:foregroundMark x1="49833" y1="84500" x2="49833" y2="84500"/>
                        <a14:foregroundMark x1="54667" y1="85000" x2="54667" y2="85000"/>
                        <a14:foregroundMark x1="40167" y1="21250" x2="40167" y2="21250"/>
                        <a14:foregroundMark x1="57667" y1="28000" x2="57500" y2="30000"/>
                        <a14:foregroundMark x1="57167" y1="30750" x2="57167" y2="31500"/>
                        <a14:foregroundMark x1="57667" y1="21250" x2="57667" y2="21250"/>
                        <a14:foregroundMark x1="57500" y1="22750" x2="57167" y2="21750"/>
                        <a14:foregroundMark x1="57167" y1="30000" x2="57167" y2="32250"/>
                        <a14:backgroundMark x1="36167" y1="31500" x2="36167" y2="31500"/>
                        <a14:backgroundMark x1="33000" y1="31250" x2="33000" y2="31250"/>
                        <a14:backgroundMark x1="32500" y1="36500" x2="32333" y2="39500"/>
                        <a14:backgroundMark x1="30000" y1="43750" x2="30000" y2="43750"/>
                        <a14:backgroundMark x1="58667" y1="47250" x2="58833" y2="48000"/>
                        <a14:backgroundMark x1="62667" y1="46750" x2="63333" y2="48500"/>
                        <a14:backgroundMark x1="65167" y1="47250" x2="66333" y2="49750"/>
                        <a14:backgroundMark x1="68833" y1="41500" x2="69833" y2="41500"/>
                        <a14:backgroundMark x1="70000" y1="39750" x2="68833" y2="34000"/>
                        <a14:backgroundMark x1="67333" y1="31750" x2="67333" y2="31750"/>
                        <a14:backgroundMark x1="70333" y1="28000" x2="70333" y2="28000"/>
                        <a14:backgroundMark x1="68667" y1="24750" x2="68500" y2="24750"/>
                        <a14:backgroundMark x1="68000" y1="25250" x2="66500" y2="25500"/>
                        <a14:backgroundMark x1="67667" y1="25500" x2="67167" y2="25250"/>
                        <a14:backgroundMark x1="61667" y1="31000" x2="60001" y2="31100"/>
                        <a14:backgroundMark x1="55849" y1="27661" x2="55333" y2="26500"/>
                        <a14:backgroundMark x1="57500" y1="21250" x2="57833" y2="20750"/>
                        <a14:backgroundMark x1="57333" y1="21500" x2="57500" y2="21250"/>
                        <a14:backgroundMark x1="58667" y1="18750" x2="58667" y2="16500"/>
                        <a14:backgroundMark x1="56000" y1="16750" x2="55833" y2="18500"/>
                        <a14:backgroundMark x1="55500" y1="15750" x2="54500" y2="14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31" r="24315"/>
          <a:stretch/>
        </p:blipFill>
        <p:spPr>
          <a:xfrm>
            <a:off x="6921491" y="4715420"/>
            <a:ext cx="1226550" cy="1595372"/>
          </a:xfrm>
          <a:prstGeom prst="rect">
            <a:avLst/>
          </a:prstGeom>
        </p:spPr>
      </p:pic>
      <p:pic>
        <p:nvPicPr>
          <p:cNvPr id="42" name="Resim 41">
            <a:extLst>
              <a:ext uri="{FF2B5EF4-FFF2-40B4-BE49-F238E27FC236}">
                <a16:creationId xmlns:a16="http://schemas.microsoft.com/office/drawing/2014/main" id="{41ADE1DF-6975-41B9-8D55-F61CE0A8FD6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729" b="90352" l="6163" r="93256">
                        <a14:foregroundMark x1="29977" y1="9125" x2="53488" y2="9648"/>
                        <a14:foregroundMark x1="25930" y1="9035" x2="29868" y2="9123"/>
                        <a14:foregroundMark x1="30484" y1="89107" x2="37907" y2="88208"/>
                        <a14:foregroundMark x1="18953" y1="90505" x2="27455" y2="89475"/>
                        <a14:foregroundMark x1="37907" y1="88208" x2="38140" y2="88208"/>
                        <a14:foregroundMark x1="34651" y1="78560" x2="39070" y2="78407"/>
                        <a14:foregroundMark x1="42326" y1="78714" x2="45698" y2="78407"/>
                        <a14:foregroundMark x1="11395" y1="33384" x2="16977" y2="32312"/>
                        <a14:foregroundMark x1="6512" y1="28790" x2="6279" y2="30475"/>
                        <a14:foregroundMark x1="59767" y1="64778" x2="65814" y2="65084"/>
                        <a14:foregroundMark x1="53605" y1="65697" x2="54302" y2="69066"/>
                        <a14:foregroundMark x1="70930" y1="65237" x2="71977" y2="67075"/>
                        <a14:foregroundMark x1="91163" y1="43645" x2="93256" y2="52527"/>
                        <a14:foregroundMark x1="59767" y1="31700" x2="61395" y2="27565"/>
                        <a14:foregroundMark x1="56744" y1="30322" x2="54419" y2="29709"/>
                        <a14:foregroundMark x1="57558" y1="28178" x2="58837" y2="29556"/>
                        <a14:foregroundMark x1="58605" y1="30781" x2="54884" y2="31853"/>
                        <a14:foregroundMark x1="52326" y1="31394" x2="51163" y2="28637"/>
                        <a14:foregroundMark x1="60349" y1="26187" x2="62907" y2="25727"/>
                        <a14:foregroundMark x1="37442" y1="75498" x2="31977" y2="75804"/>
                        <a14:foregroundMark x1="34186" y1="82848" x2="33721" y2="81470"/>
                        <a14:foregroundMark x1="42442" y1="82389" x2="43721" y2="82389"/>
                        <a14:foregroundMark x1="18721" y1="12711" x2="19070" y2="12864"/>
                        <a14:foregroundMark x1="19186" y1="12251" x2="18256" y2="12864"/>
                        <a14:foregroundMark x1="19070" y1="12711" x2="18721" y2="13629"/>
                        <a14:foregroundMark x1="20465" y1="79786" x2="21860" y2="77642"/>
                        <a14:foregroundMark x1="28837" y1="10413" x2="30233" y2="11179"/>
                        <a14:foregroundMark x1="30698" y1="11639" x2="31395" y2="12098"/>
                        <a14:foregroundMark x1="30930" y1="11945" x2="30116" y2="11945"/>
                        <a14:foregroundMark x1="30116" y1="90352" x2="28372" y2="88515"/>
                        <a14:foregroundMark x1="19302" y1="74885" x2="19884" y2="79173"/>
                        <a14:foregroundMark x1="21977" y1="79020" x2="23256" y2="83308"/>
                        <a14:foregroundMark x1="17791" y1="83614" x2="13488" y2="79173"/>
                        <a14:foregroundMark x1="21395" y1="67688" x2="21047" y2="63093"/>
                        <a14:foregroundMark x1="79070" y1="66922" x2="83721" y2="65544"/>
                        <a14:foregroundMark x1="36163" y1="38897" x2="36279" y2="37672"/>
                        <a14:foregroundMark x1="30116" y1="87289" x2="27093" y2="88055"/>
                        <a14:foregroundMark x1="29419" y1="88361" x2="27442" y2="89587"/>
                        <a14:foregroundMark x1="39884" y1="18070" x2="29884" y2="17305"/>
                        <a14:backgroundMark x1="6512" y1="12098" x2="6860" y2="5207"/>
                        <a14:backgroundMark x1="6860" y1="9648" x2="4884" y2="16233"/>
                        <a14:backgroundMark x1="4884" y1="16233" x2="6279" y2="4594"/>
                        <a14:backgroundMark x1="93488" y1="35528" x2="93023" y2="35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9" t="5613" r="2801" b="5896"/>
          <a:stretch/>
        </p:blipFill>
        <p:spPr>
          <a:xfrm>
            <a:off x="5236464" y="3532791"/>
            <a:ext cx="1570369" cy="1114426"/>
          </a:xfrm>
          <a:prstGeom prst="rect">
            <a:avLst/>
          </a:prstGeom>
        </p:spPr>
      </p:pic>
      <p:pic>
        <p:nvPicPr>
          <p:cNvPr id="43" name="Resim 42">
            <a:extLst>
              <a:ext uri="{FF2B5EF4-FFF2-40B4-BE49-F238E27FC236}">
                <a16:creationId xmlns:a16="http://schemas.microsoft.com/office/drawing/2014/main" id="{1802F6A8-1FAD-473F-A3F6-90CB34D883CB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9286" b="90000" l="3462" r="94231">
                        <a14:foregroundMark x1="8462" y1="47143" x2="7308" y2="42857"/>
                        <a14:foregroundMark x1="6538" y1="41429" x2="3846" y2="45714"/>
                        <a14:foregroundMark x1="90769" y1="43571" x2="91154" y2="43571"/>
                        <a14:foregroundMark x1="94615" y1="45714" x2="94615" y2="45714"/>
                        <a14:foregroundMark x1="61154" y1="9286" x2="61154" y2="9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163" y="4397880"/>
            <a:ext cx="705062" cy="379649"/>
          </a:xfrm>
          <a:prstGeom prst="rect">
            <a:avLst/>
          </a:prstGeom>
        </p:spPr>
      </p:pic>
      <p:pic>
        <p:nvPicPr>
          <p:cNvPr id="44" name="Resim 43">
            <a:extLst>
              <a:ext uri="{FF2B5EF4-FFF2-40B4-BE49-F238E27FC236}">
                <a16:creationId xmlns:a16="http://schemas.microsoft.com/office/drawing/2014/main" id="{11209AFF-DFB5-41A3-BD69-81FF2D7F770B}"/>
              </a:ext>
            </a:extLst>
          </p:cNvPr>
          <p:cNvPicPr>
            <a:picLocks noChangeAspect="1"/>
          </p:cNvPicPr>
          <p:nvPr/>
        </p:nvPicPr>
        <p:blipFill rotWithShape="1">
          <a:blip r:embed="rId23" cstate="print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0000" b="90000" l="10000" r="90000">
                        <a14:foregroundMark x1="63810" y1="65063" x2="63810" y2="65063"/>
                        <a14:foregroundMark x1="53571" y1="69247" x2="48929" y2="69456"/>
                        <a14:foregroundMark x1="57262" y1="81172" x2="57262" y2="81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481" t="28421" r="30513" b="7157"/>
          <a:stretch/>
        </p:blipFill>
        <p:spPr>
          <a:xfrm>
            <a:off x="9042366" y="5301761"/>
            <a:ext cx="500533" cy="482793"/>
          </a:xfrm>
          <a:prstGeom prst="rect">
            <a:avLst/>
          </a:prstGeom>
        </p:spPr>
      </p:pic>
      <p:pic>
        <p:nvPicPr>
          <p:cNvPr id="39" name="Resim 38">
            <a:extLst>
              <a:ext uri="{FF2B5EF4-FFF2-40B4-BE49-F238E27FC236}">
                <a16:creationId xmlns:a16="http://schemas.microsoft.com/office/drawing/2014/main" id="{AC57A54C-DCF6-4693-8DCC-E35C4FAA078F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825" y="3015958"/>
            <a:ext cx="538528" cy="538528"/>
          </a:xfrm>
          <a:prstGeom prst="rect">
            <a:avLst/>
          </a:prstGeom>
        </p:spPr>
      </p:pic>
      <p:sp>
        <p:nvSpPr>
          <p:cNvPr id="46" name="Metin kutusu 45">
            <a:extLst>
              <a:ext uri="{FF2B5EF4-FFF2-40B4-BE49-F238E27FC236}">
                <a16:creationId xmlns:a16="http://schemas.microsoft.com/office/drawing/2014/main" id="{A718CED1-868F-45FD-B914-F0407A79E07B}"/>
              </a:ext>
            </a:extLst>
          </p:cNvPr>
          <p:cNvSpPr txBox="1"/>
          <p:nvPr/>
        </p:nvSpPr>
        <p:spPr>
          <a:xfrm>
            <a:off x="-8709" y="50016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PROJE </a:t>
            </a:r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ŞEMASI</a:t>
            </a: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4221A476-3732-4E77-A318-231BA73CBD55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299" y="5429346"/>
            <a:ext cx="782903" cy="685823"/>
          </a:xfrm>
          <a:prstGeom prst="rect">
            <a:avLst/>
          </a:prstGeom>
        </p:spPr>
      </p:pic>
      <p:sp>
        <p:nvSpPr>
          <p:cNvPr id="22" name="Dikdörtgen 21">
            <a:extLst>
              <a:ext uri="{FF2B5EF4-FFF2-40B4-BE49-F238E27FC236}">
                <a16:creationId xmlns:a16="http://schemas.microsoft.com/office/drawing/2014/main" id="{C1246BC0-0510-4683-B226-9813A964258D}"/>
              </a:ext>
            </a:extLst>
          </p:cNvPr>
          <p:cNvSpPr/>
          <p:nvPr/>
        </p:nvSpPr>
        <p:spPr>
          <a:xfrm>
            <a:off x="587735" y="2427679"/>
            <a:ext cx="45719" cy="1715087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Resim 23">
            <a:extLst>
              <a:ext uri="{FF2B5EF4-FFF2-40B4-BE49-F238E27FC236}">
                <a16:creationId xmlns:a16="http://schemas.microsoft.com/office/drawing/2014/main" id="{1DCBF9C7-A1A7-4082-B45D-F68FC0A9797E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03" y="5429347"/>
            <a:ext cx="782903" cy="685823"/>
          </a:xfrm>
          <a:prstGeom prst="rect">
            <a:avLst/>
          </a:prstGeom>
        </p:spPr>
      </p:pic>
      <p:sp>
        <p:nvSpPr>
          <p:cNvPr id="28" name="Metin kutusu 27">
            <a:extLst>
              <a:ext uri="{FF2B5EF4-FFF2-40B4-BE49-F238E27FC236}">
                <a16:creationId xmlns:a16="http://schemas.microsoft.com/office/drawing/2014/main" id="{A8B8B044-B08D-427B-AB16-E830FF9413AE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6/25</a:t>
            </a:r>
          </a:p>
        </p:txBody>
      </p:sp>
      <p:cxnSp>
        <p:nvCxnSpPr>
          <p:cNvPr id="41" name="Düz Bağlayıcı 40">
            <a:extLst>
              <a:ext uri="{FF2B5EF4-FFF2-40B4-BE49-F238E27FC236}">
                <a16:creationId xmlns:a16="http://schemas.microsoft.com/office/drawing/2014/main" id="{C0BD5F80-8118-42B4-865E-7BAF8DD9EFCD}"/>
              </a:ext>
            </a:extLst>
          </p:cNvPr>
          <p:cNvCxnSpPr>
            <a:cxnSpLocks/>
          </p:cNvCxnSpPr>
          <p:nvPr/>
        </p:nvCxnSpPr>
        <p:spPr>
          <a:xfrm>
            <a:off x="3094906" y="3042034"/>
            <a:ext cx="1114" cy="337828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" name="Düz Bağlayıcı 44">
            <a:extLst>
              <a:ext uri="{FF2B5EF4-FFF2-40B4-BE49-F238E27FC236}">
                <a16:creationId xmlns:a16="http://schemas.microsoft.com/office/drawing/2014/main" id="{3748D386-6595-4678-8AAC-D69FDDA08C00}"/>
              </a:ext>
            </a:extLst>
          </p:cNvPr>
          <p:cNvCxnSpPr>
            <a:cxnSpLocks/>
          </p:cNvCxnSpPr>
          <p:nvPr/>
        </p:nvCxnSpPr>
        <p:spPr>
          <a:xfrm>
            <a:off x="3094906" y="3042034"/>
            <a:ext cx="2971786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Metin kutusu 19">
            <a:extLst>
              <a:ext uri="{FF2B5EF4-FFF2-40B4-BE49-F238E27FC236}">
                <a16:creationId xmlns:a16="http://schemas.microsoft.com/office/drawing/2014/main" id="{C2C25B27-91F7-410A-8C2B-2B17F760B326}"/>
              </a:ext>
            </a:extLst>
          </p:cNvPr>
          <p:cNvSpPr txBox="1"/>
          <p:nvPr/>
        </p:nvSpPr>
        <p:spPr>
          <a:xfrm>
            <a:off x="3977472" y="6012453"/>
            <a:ext cx="747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>
                <a:latin typeface="Candara Light" panose="020E0502030303020204" pitchFamily="34" charset="0"/>
              </a:rPr>
              <a:t>Servo</a:t>
            </a:r>
            <a:endParaRPr lang="en-US" dirty="0">
              <a:latin typeface="Candara Light" panose="020E0502030303020204" pitchFamily="34" charset="0"/>
            </a:endParaRPr>
          </a:p>
        </p:txBody>
      </p:sp>
      <p:sp>
        <p:nvSpPr>
          <p:cNvPr id="47" name="Metin kutusu 46">
            <a:extLst>
              <a:ext uri="{FF2B5EF4-FFF2-40B4-BE49-F238E27FC236}">
                <a16:creationId xmlns:a16="http://schemas.microsoft.com/office/drawing/2014/main" id="{C2A71992-9B3D-412A-9F06-7415B11E936C}"/>
              </a:ext>
            </a:extLst>
          </p:cNvPr>
          <p:cNvSpPr txBox="1"/>
          <p:nvPr/>
        </p:nvSpPr>
        <p:spPr>
          <a:xfrm>
            <a:off x="10390431" y="5503761"/>
            <a:ext cx="1147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>
                <a:latin typeface="Candara Light" panose="020E0502030303020204" pitchFamily="34" charset="0"/>
              </a:rPr>
              <a:t>Veritabanı</a:t>
            </a:r>
            <a:endParaRPr lang="en-US" dirty="0">
              <a:latin typeface="Candara Light" panose="020E0502030303020204" pitchFamily="34" charset="0"/>
            </a:endParaRPr>
          </a:p>
        </p:txBody>
      </p:sp>
      <p:sp>
        <p:nvSpPr>
          <p:cNvPr id="50" name="Metin kutusu 49">
            <a:extLst>
              <a:ext uri="{FF2B5EF4-FFF2-40B4-BE49-F238E27FC236}">
                <a16:creationId xmlns:a16="http://schemas.microsoft.com/office/drawing/2014/main" id="{5028139E-182A-4B63-B65B-EE14026757C4}"/>
              </a:ext>
            </a:extLst>
          </p:cNvPr>
          <p:cNvSpPr txBox="1"/>
          <p:nvPr/>
        </p:nvSpPr>
        <p:spPr>
          <a:xfrm>
            <a:off x="492637" y="6013656"/>
            <a:ext cx="2026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>
                <a:latin typeface="Candara Light" panose="020E0502030303020204" pitchFamily="34" charset="0"/>
              </a:rPr>
              <a:t>Potansiyometreler</a:t>
            </a:r>
            <a:endParaRPr lang="en-US" dirty="0">
              <a:latin typeface="Candara Light" panose="020E0502030303020204" pitchFamily="34" charset="0"/>
            </a:endParaRPr>
          </a:p>
        </p:txBody>
      </p:sp>
      <p:sp>
        <p:nvSpPr>
          <p:cNvPr id="51" name="Metin kutusu 50">
            <a:extLst>
              <a:ext uri="{FF2B5EF4-FFF2-40B4-BE49-F238E27FC236}">
                <a16:creationId xmlns:a16="http://schemas.microsoft.com/office/drawing/2014/main" id="{4A5A2ADC-3473-4876-A6E9-375D52B5846A}"/>
              </a:ext>
            </a:extLst>
          </p:cNvPr>
          <p:cNvSpPr txBox="1"/>
          <p:nvPr/>
        </p:nvSpPr>
        <p:spPr>
          <a:xfrm>
            <a:off x="412223" y="343187"/>
            <a:ext cx="1864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b="1" dirty="0">
                <a:latin typeface="Candara Light" panose="020E0502030303020204" pitchFamily="34" charset="0"/>
              </a:rPr>
              <a:t>Verici Bilgisayar</a:t>
            </a:r>
            <a:endParaRPr lang="en-US" sz="2000" b="1" dirty="0">
              <a:latin typeface="Candara Light" panose="020E0502030303020204" pitchFamily="34" charset="0"/>
            </a:endParaRPr>
          </a:p>
        </p:txBody>
      </p:sp>
      <p:sp>
        <p:nvSpPr>
          <p:cNvPr id="52" name="Metin kutusu 51">
            <a:extLst>
              <a:ext uri="{FF2B5EF4-FFF2-40B4-BE49-F238E27FC236}">
                <a16:creationId xmlns:a16="http://schemas.microsoft.com/office/drawing/2014/main" id="{46BE9BEF-07F2-441C-B5A4-AC86CA57A2CA}"/>
              </a:ext>
            </a:extLst>
          </p:cNvPr>
          <p:cNvSpPr txBox="1"/>
          <p:nvPr/>
        </p:nvSpPr>
        <p:spPr>
          <a:xfrm>
            <a:off x="10021312" y="340454"/>
            <a:ext cx="1864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b="1" dirty="0">
                <a:latin typeface="Candara Light" panose="020E0502030303020204" pitchFamily="34" charset="0"/>
              </a:rPr>
              <a:t>Alıcı Bilgisayar</a:t>
            </a:r>
            <a:endParaRPr lang="en-US" sz="2000" b="1" dirty="0">
              <a:latin typeface="Candara Light" panose="020E0502030303020204" pitchFamily="34" charset="0"/>
            </a:endParaRPr>
          </a:p>
        </p:txBody>
      </p:sp>
      <p:sp>
        <p:nvSpPr>
          <p:cNvPr id="53" name="Dikdörtgen 52">
            <a:extLst>
              <a:ext uri="{FF2B5EF4-FFF2-40B4-BE49-F238E27FC236}">
                <a16:creationId xmlns:a16="http://schemas.microsoft.com/office/drawing/2014/main" id="{F32CD3C1-BF98-475F-9E69-FEBA1FA7AB64}"/>
              </a:ext>
            </a:extLst>
          </p:cNvPr>
          <p:cNvSpPr/>
          <p:nvPr/>
        </p:nvSpPr>
        <p:spPr>
          <a:xfrm>
            <a:off x="1299325" y="4929066"/>
            <a:ext cx="45719" cy="108338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Dikdörtgen 54">
            <a:extLst>
              <a:ext uri="{FF2B5EF4-FFF2-40B4-BE49-F238E27FC236}">
                <a16:creationId xmlns:a16="http://schemas.microsoft.com/office/drawing/2014/main" id="{87EBC0F7-E357-468B-931F-B0E5F9A68289}"/>
              </a:ext>
            </a:extLst>
          </p:cNvPr>
          <p:cNvSpPr/>
          <p:nvPr/>
        </p:nvSpPr>
        <p:spPr>
          <a:xfrm>
            <a:off x="1933673" y="4929066"/>
            <a:ext cx="45719" cy="108338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Dikdörtgen 55">
            <a:extLst>
              <a:ext uri="{FF2B5EF4-FFF2-40B4-BE49-F238E27FC236}">
                <a16:creationId xmlns:a16="http://schemas.microsoft.com/office/drawing/2014/main" id="{D2909468-C260-40DA-BAFA-0D358956DCED}"/>
              </a:ext>
            </a:extLst>
          </p:cNvPr>
          <p:cNvSpPr/>
          <p:nvPr/>
        </p:nvSpPr>
        <p:spPr>
          <a:xfrm>
            <a:off x="11454211" y="2427678"/>
            <a:ext cx="45719" cy="2900459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Dikdörtgen 57">
            <a:extLst>
              <a:ext uri="{FF2B5EF4-FFF2-40B4-BE49-F238E27FC236}">
                <a16:creationId xmlns:a16="http://schemas.microsoft.com/office/drawing/2014/main" id="{46C33FF7-D04D-4771-9C9D-4636B45568C3}"/>
              </a:ext>
            </a:extLst>
          </p:cNvPr>
          <p:cNvSpPr/>
          <p:nvPr/>
        </p:nvSpPr>
        <p:spPr>
          <a:xfrm flipV="1">
            <a:off x="8205292" y="5146613"/>
            <a:ext cx="2074933" cy="45719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Dikdörtgen 58">
            <a:extLst>
              <a:ext uri="{FF2B5EF4-FFF2-40B4-BE49-F238E27FC236}">
                <a16:creationId xmlns:a16="http://schemas.microsoft.com/office/drawing/2014/main" id="{CB8A2F20-C11D-457C-888F-5C3C64894CFB}"/>
              </a:ext>
            </a:extLst>
          </p:cNvPr>
          <p:cNvSpPr/>
          <p:nvPr/>
        </p:nvSpPr>
        <p:spPr>
          <a:xfrm flipV="1">
            <a:off x="6823950" y="4327464"/>
            <a:ext cx="3456276" cy="45719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Dikdörtgen 59">
            <a:extLst>
              <a:ext uri="{FF2B5EF4-FFF2-40B4-BE49-F238E27FC236}">
                <a16:creationId xmlns:a16="http://schemas.microsoft.com/office/drawing/2014/main" id="{831987B1-7FFE-4F00-9D8C-520B045B2A7D}"/>
              </a:ext>
            </a:extLst>
          </p:cNvPr>
          <p:cNvSpPr/>
          <p:nvPr/>
        </p:nvSpPr>
        <p:spPr>
          <a:xfrm flipV="1">
            <a:off x="587735" y="2381959"/>
            <a:ext cx="3497658" cy="45719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Dikdörtgen 60">
            <a:extLst>
              <a:ext uri="{FF2B5EF4-FFF2-40B4-BE49-F238E27FC236}">
                <a16:creationId xmlns:a16="http://schemas.microsoft.com/office/drawing/2014/main" id="{22C1C753-24F0-4B24-B8D6-15CBD6D6CE63}"/>
              </a:ext>
            </a:extLst>
          </p:cNvPr>
          <p:cNvSpPr/>
          <p:nvPr/>
        </p:nvSpPr>
        <p:spPr>
          <a:xfrm flipV="1">
            <a:off x="4096496" y="2278357"/>
            <a:ext cx="3934686" cy="157170"/>
          </a:xfrm>
          <a:prstGeom prst="rect">
            <a:avLst/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Dikdörtgen 61">
            <a:extLst>
              <a:ext uri="{FF2B5EF4-FFF2-40B4-BE49-F238E27FC236}">
                <a16:creationId xmlns:a16="http://schemas.microsoft.com/office/drawing/2014/main" id="{22A5F21A-9AD1-4520-9848-0ECC8428C366}"/>
              </a:ext>
            </a:extLst>
          </p:cNvPr>
          <p:cNvSpPr/>
          <p:nvPr/>
        </p:nvSpPr>
        <p:spPr>
          <a:xfrm flipV="1">
            <a:off x="8042285" y="2381958"/>
            <a:ext cx="3456277" cy="45719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Dikdörtgen 62">
            <a:extLst>
              <a:ext uri="{FF2B5EF4-FFF2-40B4-BE49-F238E27FC236}">
                <a16:creationId xmlns:a16="http://schemas.microsoft.com/office/drawing/2014/main" id="{A41EBD2B-D4F9-4D87-A364-E3C0A8233C9A}"/>
              </a:ext>
            </a:extLst>
          </p:cNvPr>
          <p:cNvSpPr/>
          <p:nvPr/>
        </p:nvSpPr>
        <p:spPr>
          <a:xfrm rot="5400000" flipH="1">
            <a:off x="5329965" y="5179746"/>
            <a:ext cx="45719" cy="125601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Dikdörtgen 63">
            <a:extLst>
              <a:ext uri="{FF2B5EF4-FFF2-40B4-BE49-F238E27FC236}">
                <a16:creationId xmlns:a16="http://schemas.microsoft.com/office/drawing/2014/main" id="{785EC1A4-EAD1-41A1-86D9-CD1373684A04}"/>
              </a:ext>
            </a:extLst>
          </p:cNvPr>
          <p:cNvSpPr/>
          <p:nvPr/>
        </p:nvSpPr>
        <p:spPr>
          <a:xfrm rot="10800000" flipH="1">
            <a:off x="5948825" y="4582677"/>
            <a:ext cx="45719" cy="12101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92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B137286D-C6A3-4345-867C-DEE5F41AAF34}"/>
              </a:ext>
            </a:extLst>
          </p:cNvPr>
          <p:cNvSpPr txBox="1"/>
          <p:nvPr/>
        </p:nvSpPr>
        <p:spPr>
          <a:xfrm>
            <a:off x="0" y="47397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800" dirty="0">
                <a:latin typeface="Candara" panose="020E0502030303020204" pitchFamily="34" charset="0"/>
                <a:ea typeface="Yu Gothic Light" panose="020B0300000000000000" pitchFamily="34" charset="-128"/>
              </a:rPr>
              <a:t>TEKNİK TASARIM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5CB90C5-725C-42CC-B2E9-ADE2D66E4D3D}"/>
              </a:ext>
            </a:extLst>
          </p:cNvPr>
          <p:cNvSpPr txBox="1"/>
          <p:nvPr/>
        </p:nvSpPr>
        <p:spPr>
          <a:xfrm>
            <a:off x="0" y="1643882"/>
            <a:ext cx="1219200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Fiziksel Katman Tasarımı için</a:t>
            </a:r>
          </a:p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GNU </a:t>
            </a:r>
            <a:r>
              <a:rPr lang="tr-TR" sz="3200" dirty="0" err="1">
                <a:latin typeface="Candara" panose="020E0502030303020204" pitchFamily="34" charset="0"/>
                <a:ea typeface="Yu Gothic Light" panose="020B0300000000000000" pitchFamily="34" charset="-128"/>
              </a:rPr>
              <a:t>Radio</a:t>
            </a:r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 Öğrenme Çalışmaları</a:t>
            </a:r>
          </a:p>
          <a:p>
            <a:pPr algn="ctr"/>
            <a:r>
              <a:rPr lang="tr-TR" sz="2800" i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AM Benzetimi</a:t>
            </a:r>
          </a:p>
          <a:p>
            <a:pPr algn="ctr"/>
            <a:endParaRPr lang="tr-TR" sz="2800" i="1" dirty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2800" i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FM Ses Haberleşmesi</a:t>
            </a:r>
          </a:p>
          <a:p>
            <a:pPr algn="ctr"/>
            <a:r>
              <a:rPr lang="tr-TR" sz="2800" i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‘446MHz Bilgisayarlar ve Telsiz arasında’</a:t>
            </a:r>
          </a:p>
          <a:p>
            <a:pPr algn="ctr"/>
            <a:endParaRPr lang="tr-TR" sz="2800" i="1" dirty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2800" i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QPSK Benzetimi </a:t>
            </a:r>
          </a:p>
          <a:p>
            <a:pPr algn="ctr"/>
            <a:endParaRPr lang="tr-TR" sz="2800" i="1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  <a:p>
            <a:pPr algn="ctr"/>
            <a:r>
              <a:rPr lang="tr-TR" sz="2800" i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Yu Gothic Light" panose="020B0300000000000000" pitchFamily="34" charset="-128"/>
              </a:rPr>
              <a:t>BPSK ile metin iletimi</a:t>
            </a:r>
          </a:p>
          <a:p>
            <a:pPr algn="ctr"/>
            <a:endParaRPr lang="tr-TR" sz="2800" dirty="0">
              <a:latin typeface="Candara" panose="020E0502030303020204" pitchFamily="34" charset="0"/>
              <a:ea typeface="Yu Gothic Light" panose="020B0300000000000000" pitchFamily="34" charset="-128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BC7B739-A259-4CB7-88A2-3A414ED29F25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7/25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9FBA15-415A-46AF-A3E7-998BDF57E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6822" y1="72086" x2="16563" y2="70961"/>
                        <a14:foregroundMark x1="27692" y1="74744" x2="27692" y2="74744"/>
                        <a14:foregroundMark x1="27226" y1="64315" x2="26967" y2="63190"/>
                        <a14:foregroundMark x1="37940" y1="71370" x2="37940" y2="73466"/>
                        <a14:foregroundMark x1="51501" y1="70092" x2="54348" y2="68098"/>
                        <a14:foregroundMark x1="67598" y1="72648" x2="66770" y2="75869"/>
                        <a14:foregroundMark x1="81159" y1="70654" x2="80745" y2="73057"/>
                        <a14:foregroundMark x1="68064" y1="57413" x2="68892" y2="57566"/>
                        <a14:foregroundMark x1="32971" y1="57157" x2="32971" y2="57157"/>
                        <a14:foregroundMark x1="41356" y1="54294" x2="41356" y2="54294"/>
                        <a14:foregroundMark x1="41097" y1="50358" x2="41097" y2="50358"/>
                        <a14:foregroundMark x1="39493" y1="50511" x2="39493" y2="50511"/>
                        <a14:foregroundMark x1="44772" y1="54755" x2="44772" y2="54755"/>
                        <a14:foregroundMark x1="49638" y1="53630" x2="49638" y2="53630"/>
                        <a14:foregroundMark x1="54348" y1="52045" x2="54348" y2="52045"/>
                        <a14:foregroundMark x1="49948" y1="50358" x2="49948" y2="50358"/>
                        <a14:foregroundMark x1="58489" y1="53476" x2="58489" y2="53476"/>
                        <a14:foregroundMark x1="55901" y1="36708" x2="55901" y2="36708"/>
                        <a14:foregroundMark x1="44203" y1="27249" x2="44203" y2="27249"/>
                        <a14:foregroundMark x1="50518" y1="27249" x2="50518" y2="27249"/>
                        <a14:foregroundMark x1="56625" y1="26994" x2="56625" y2="26994"/>
                        <a14:foregroundMark x1="58333" y1="27096" x2="58333" y2="27096"/>
                        <a14:foregroundMark x1="59213" y1="22188" x2="59213" y2="22188"/>
                        <a14:foregroundMark x1="58333" y1="20501" x2="58333" y2="20501"/>
                        <a14:foregroundMark x1="44669" y1="17025" x2="45186" y2="16718"/>
                        <a14:foregroundMark x1="44876" y1="19530" x2="45238" y2="18967"/>
                        <a14:backgroundMark x1="27692" y1="15849" x2="27692" y2="15849"/>
                        <a14:backgroundMark x1="36646" y1="11759" x2="16253" y2="24591"/>
                        <a14:backgroundMark x1="25414" y1="48262" x2="40373" y2="47290"/>
                        <a14:backgroundMark x1="40373" y1="46268" x2="27899" y2="33487"/>
                        <a14:backgroundMark x1="27899" y1="33487" x2="24379" y2="25613"/>
                        <a14:backgroundMark x1="24379" y1="25613" x2="26035" y2="17689"/>
                        <a14:backgroundMark x1="26035" y1="17689" x2="33489" y2="12423"/>
                        <a14:backgroundMark x1="33489" y1="12423" x2="51760" y2="10225"/>
                        <a14:backgroundMark x1="51760" y1="10225" x2="61698" y2="10532"/>
                        <a14:backgroundMark x1="61698" y1="10532" x2="69824" y2="14315"/>
                        <a14:backgroundMark x1="69824" y1="14315" x2="74689" y2="21268"/>
                        <a14:backgroundMark x1="74689" y1="21268" x2="74068" y2="30624"/>
                        <a14:backgroundMark x1="74068" y1="30624" x2="70859" y2="38088"/>
                        <a14:backgroundMark x1="70859" y1="38088" x2="58230" y2="48364"/>
                        <a14:backgroundMark x1="58230" y1="48364" x2="50207" y2="48978"/>
                        <a14:backgroundMark x1="50207" y1="48978" x2="40217" y2="46166"/>
                        <a14:backgroundMark x1="45186" y1="25818" x2="45807" y2="25460"/>
                        <a14:backgroundMark x1="53882" y1="25409" x2="54607" y2="25460"/>
                        <a14:backgroundMark x1="45600" y1="53476" x2="45600" y2="53476"/>
                        <a14:backgroundMark x1="45652" y1="56288" x2="45652" y2="56288"/>
                        <a14:backgroundMark x1="59161" y1="54857" x2="59161" y2="54857"/>
                        <a14:backgroundMark x1="64079" y1="53579" x2="64079" y2="53579"/>
                        <a14:backgroundMark x1="59058" y1="54039" x2="59058" y2="54039"/>
                        <a14:backgroundMark x1="64286" y1="55930" x2="64286" y2="55930"/>
                        <a14:backgroundMark x1="35921" y1="52812" x2="35921" y2="52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272" y="5067300"/>
            <a:ext cx="1768728" cy="1790700"/>
          </a:xfrm>
        </p:spPr>
      </p:pic>
    </p:spTree>
    <p:extLst>
      <p:ext uri="{BB962C8B-B14F-4D97-AF65-F5344CB8AC3E}">
        <p14:creationId xmlns:p14="http://schemas.microsoft.com/office/powerpoint/2010/main" val="2282552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AF8F9A19-4E5B-441B-B2F2-0BFE8BCA2A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45" y="957307"/>
            <a:ext cx="10380110" cy="51148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CEC2E09D-3219-422A-BDF4-56DF4F41FF99}"/>
              </a:ext>
            </a:extLst>
          </p:cNvPr>
          <p:cNvSpPr txBox="1"/>
          <p:nvPr/>
        </p:nvSpPr>
        <p:spPr>
          <a:xfrm>
            <a:off x="0" y="22485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dirty="0">
                <a:latin typeface="Candara" panose="020E0502030303020204" pitchFamily="34" charset="0"/>
                <a:ea typeface="Yu Gothic Light" panose="020B0300000000000000" pitchFamily="34" charset="-128"/>
              </a:rPr>
              <a:t>QPSK Benzetimi Blok Tasarımı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E0E2B82F-3965-4F8C-B03C-092D03E84A47}"/>
              </a:ext>
            </a:extLst>
          </p:cNvPr>
          <p:cNvSpPr txBox="1"/>
          <p:nvPr/>
        </p:nvSpPr>
        <p:spPr>
          <a:xfrm>
            <a:off x="0" y="6441120"/>
            <a:ext cx="844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latin typeface="Candara" panose="020E0502030303020204" pitchFamily="34" charset="0"/>
                <a:ea typeface="Yu Gothic Light" panose="020B0300000000000000" pitchFamily="34" charset="-128"/>
              </a:rPr>
              <a:t>8/25</a:t>
            </a:r>
          </a:p>
        </p:txBody>
      </p:sp>
    </p:spTree>
    <p:extLst>
      <p:ext uri="{BB962C8B-B14F-4D97-AF65-F5344CB8AC3E}">
        <p14:creationId xmlns:p14="http://schemas.microsoft.com/office/powerpoint/2010/main" val="2398554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2863</TotalTime>
  <Words>554</Words>
  <Application>Microsoft Office PowerPoint</Application>
  <PresentationFormat>Geniş ekran</PresentationFormat>
  <Paragraphs>182</Paragraphs>
  <Slides>26</Slides>
  <Notes>10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26</vt:i4>
      </vt:variant>
    </vt:vector>
  </HeadingPairs>
  <TitlesOfParts>
    <vt:vector size="33" baseType="lpstr">
      <vt:lpstr>Yu Gothic Light</vt:lpstr>
      <vt:lpstr>Arial</vt:lpstr>
      <vt:lpstr>Calibri</vt:lpstr>
      <vt:lpstr>Calibri Light</vt:lpstr>
      <vt:lpstr>Candara</vt:lpstr>
      <vt:lpstr>Candara Light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Honi</dc:creator>
  <cp:lastModifiedBy>Honi</cp:lastModifiedBy>
  <cp:revision>234</cp:revision>
  <dcterms:created xsi:type="dcterms:W3CDTF">2020-06-07T19:44:01Z</dcterms:created>
  <dcterms:modified xsi:type="dcterms:W3CDTF">2020-09-25T07:03:49Z</dcterms:modified>
</cp:coreProperties>
</file>

<file path=docProps/thumbnail.jpeg>
</file>